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398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4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4863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48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46207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28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8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8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21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7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527B3D33-5FF5-4AA7-857F-EDB1674229D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5DCF507F-9DF3-4BB1-AF2F-9D3BF017FA5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82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Statewide Materials Management Advisory Committee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Review of State and Local Plans</a:t>
            </a:r>
          </a:p>
          <a:p>
            <a:r>
              <a:rPr lang="en-US" dirty="0" smtClean="0"/>
              <a:t>June 23,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3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Ohio –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321416"/>
            <a:ext cx="6248398" cy="6288934"/>
          </a:xfrm>
        </p:spPr>
        <p:txBody>
          <a:bodyPr>
            <a:noAutofit/>
          </a:bodyPr>
          <a:lstStyle/>
          <a:p>
            <a:r>
              <a:rPr lang="en-US" sz="2100" dirty="0" smtClean="0"/>
              <a:t>State Sets Goals</a:t>
            </a:r>
          </a:p>
          <a:p>
            <a:pPr lvl="1"/>
            <a:r>
              <a:rPr lang="en-US" sz="2100" dirty="0" smtClean="0"/>
              <a:t>10 goals set by statewide committee every 5 years</a:t>
            </a:r>
          </a:p>
          <a:p>
            <a:pPr lvl="1"/>
            <a:r>
              <a:rPr lang="en-US" sz="2100" dirty="0" smtClean="0"/>
              <a:t>10 strategies to achieve goals recommended</a:t>
            </a:r>
          </a:p>
          <a:p>
            <a:pPr lvl="1"/>
            <a:r>
              <a:rPr lang="en-US" sz="2100" dirty="0" smtClean="0"/>
              <a:t>Committee also recommends changes to siting statute</a:t>
            </a:r>
          </a:p>
          <a:p>
            <a:pPr marL="457200" lvl="1" indent="0">
              <a:buNone/>
            </a:pPr>
            <a:endParaRPr lang="en-US" sz="2100" dirty="0" smtClean="0"/>
          </a:p>
          <a:p>
            <a:r>
              <a:rPr lang="en-US" sz="2100" dirty="0" smtClean="0"/>
              <a:t>Provides template to counties (or groups of counties)</a:t>
            </a:r>
          </a:p>
          <a:p>
            <a:pPr lvl="1"/>
            <a:r>
              <a:rPr lang="en-US" sz="2100" dirty="0" smtClean="0"/>
              <a:t>Counties fill in template on Re-TRAC software</a:t>
            </a:r>
          </a:p>
          <a:p>
            <a:pPr lvl="1"/>
            <a:r>
              <a:rPr lang="en-US" sz="2100" dirty="0" smtClean="0"/>
              <a:t>Counties must meet eight of the 10 goals</a:t>
            </a:r>
          </a:p>
          <a:p>
            <a:pPr lvl="2"/>
            <a:r>
              <a:rPr lang="en-US" sz="2100" dirty="0" smtClean="0"/>
              <a:t>Choice of Goal 1 or Goal 2 (recycling goals)</a:t>
            </a:r>
          </a:p>
          <a:p>
            <a:pPr lvl="2"/>
            <a:r>
              <a:rPr lang="en-US" sz="2100" dirty="0" smtClean="0"/>
              <a:t>One goal is voluntary (market development)</a:t>
            </a:r>
          </a:p>
          <a:p>
            <a:pPr lvl="2"/>
            <a:r>
              <a:rPr lang="en-US" sz="2100" dirty="0" smtClean="0"/>
              <a:t>One goal is annual reporting requirements</a:t>
            </a:r>
          </a:p>
          <a:p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325302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Illinois County Plans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0650" y="257175"/>
            <a:ext cx="6248398" cy="65151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Format </a:t>
            </a:r>
          </a:p>
          <a:p>
            <a:pPr lvl="1"/>
            <a:r>
              <a:rPr lang="en-US" sz="2400" dirty="0" smtClean="0"/>
              <a:t>Most common sections included in County Plans:</a:t>
            </a:r>
          </a:p>
          <a:p>
            <a:pPr lvl="2"/>
            <a:r>
              <a:rPr lang="en-US" sz="2400" dirty="0" smtClean="0"/>
              <a:t>1. Recycling/Diversion (12)</a:t>
            </a:r>
          </a:p>
          <a:p>
            <a:pPr lvl="2"/>
            <a:r>
              <a:rPr lang="en-US" sz="2400" dirty="0" smtClean="0"/>
              <a:t>2.  Source Reduction/</a:t>
            </a:r>
            <a:r>
              <a:rPr lang="en-US" sz="2400" dirty="0" err="1" smtClean="0"/>
              <a:t>ReUse</a:t>
            </a:r>
            <a:r>
              <a:rPr lang="en-US" sz="2400" dirty="0" smtClean="0"/>
              <a:t> (10)</a:t>
            </a:r>
          </a:p>
          <a:p>
            <a:pPr lvl="2"/>
            <a:r>
              <a:rPr lang="en-US" sz="2400" dirty="0" smtClean="0"/>
              <a:t>3. Organics (9)</a:t>
            </a:r>
          </a:p>
          <a:p>
            <a:pPr lvl="2"/>
            <a:r>
              <a:rPr lang="en-US" sz="2400" dirty="0" smtClean="0"/>
              <a:t>4.  Alternative Technologies/Waste to Energy (6)</a:t>
            </a:r>
          </a:p>
          <a:p>
            <a:pPr lvl="2"/>
            <a:r>
              <a:rPr lang="en-US" sz="2400" dirty="0" smtClean="0"/>
              <a:t>5.  Infrastructure Needs (5)</a:t>
            </a:r>
          </a:p>
          <a:p>
            <a:pPr lvl="2"/>
            <a:r>
              <a:rPr lang="en-US" sz="2400" dirty="0" smtClean="0"/>
              <a:t>6.  Public Info/Outreach (5)</a:t>
            </a:r>
          </a:p>
          <a:p>
            <a:pPr lvl="2"/>
            <a:r>
              <a:rPr lang="en-US" sz="2400" dirty="0" smtClean="0"/>
              <a:t>7.  HHW (4)</a:t>
            </a:r>
          </a:p>
          <a:p>
            <a:pPr lvl="2"/>
            <a:r>
              <a:rPr lang="en-US" sz="2400" dirty="0" smtClean="0"/>
              <a:t>8.  Needs Assessments (3)</a:t>
            </a:r>
          </a:p>
          <a:p>
            <a:pPr lvl="2"/>
            <a:r>
              <a:rPr lang="en-US" sz="2400" dirty="0" smtClean="0"/>
              <a:t>9.  C&amp;D (3)</a:t>
            </a:r>
          </a:p>
          <a:p>
            <a:pPr lvl="2"/>
            <a:r>
              <a:rPr lang="en-US" sz="2400" dirty="0" smtClean="0"/>
              <a:t>10.  Electronics (3)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61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Illinois County Plans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Most common types of recommendations</a:t>
            </a:r>
          </a:p>
          <a:p>
            <a:pPr lvl="1"/>
            <a:r>
              <a:rPr lang="en-US" sz="2400" dirty="0" smtClean="0"/>
              <a:t>1.  Recycling (36)</a:t>
            </a:r>
          </a:p>
          <a:p>
            <a:pPr lvl="1"/>
            <a:r>
              <a:rPr lang="en-US" sz="2400" dirty="0" smtClean="0"/>
              <a:t>2.  Infrastructure (18)</a:t>
            </a:r>
          </a:p>
          <a:p>
            <a:pPr lvl="1"/>
            <a:r>
              <a:rPr lang="en-US" sz="2400" dirty="0" smtClean="0"/>
              <a:t>3.  Education/Outreach (15)</a:t>
            </a:r>
          </a:p>
          <a:p>
            <a:pPr lvl="1"/>
            <a:r>
              <a:rPr lang="en-US" sz="2400" dirty="0" smtClean="0"/>
              <a:t>4.  Organics (14)</a:t>
            </a:r>
          </a:p>
          <a:p>
            <a:pPr lvl="1"/>
            <a:r>
              <a:rPr lang="en-US" sz="2400" dirty="0" smtClean="0"/>
              <a:t>5.  Market Development (10)</a:t>
            </a:r>
          </a:p>
          <a:p>
            <a:pPr lvl="1"/>
            <a:r>
              <a:rPr lang="en-US" sz="2400" dirty="0" smtClean="0"/>
              <a:t>6.  HHW and C&amp;D (tie) (9)</a:t>
            </a:r>
          </a:p>
          <a:p>
            <a:pPr lvl="1"/>
            <a:r>
              <a:rPr lang="en-US" sz="2400" dirty="0" smtClean="0"/>
              <a:t>7.  Electronics, Franchising (tie) (6)</a:t>
            </a:r>
          </a:p>
          <a:p>
            <a:pPr lvl="1"/>
            <a:r>
              <a:rPr lang="en-US" sz="2400" dirty="0" smtClean="0"/>
              <a:t>8.  Enforcement (4)</a:t>
            </a:r>
          </a:p>
          <a:p>
            <a:pPr lvl="1"/>
            <a:r>
              <a:rPr lang="en-US" sz="2400" dirty="0" smtClean="0"/>
              <a:t>9.  Alternative Technology (2)</a:t>
            </a:r>
          </a:p>
          <a:p>
            <a:pPr lvl="1"/>
            <a:r>
              <a:rPr lang="en-US" sz="2400" dirty="0" smtClean="0"/>
              <a:t>10. Contamination (1)</a:t>
            </a:r>
          </a:p>
        </p:txBody>
      </p:sp>
    </p:spTree>
    <p:extLst>
      <p:ext uri="{BB962C8B-B14F-4D97-AF65-F5344CB8AC3E}">
        <p14:creationId xmlns:p14="http://schemas.microsoft.com/office/powerpoint/2010/main" val="115825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Scope of Work</a:t>
            </a:r>
          </a:p>
          <a:p>
            <a:pPr lvl="1"/>
            <a:r>
              <a:rPr lang="en-US" sz="2400" dirty="0" smtClean="0"/>
              <a:t>Review required by Local </a:t>
            </a:r>
            <a:r>
              <a:rPr lang="en-US" sz="2400" dirty="0" err="1" smtClean="0"/>
              <a:t>Govt</a:t>
            </a:r>
            <a:r>
              <a:rPr lang="en-US" sz="2400" dirty="0" smtClean="0"/>
              <a:t> Subcommittee Scope of Work</a:t>
            </a:r>
          </a:p>
          <a:p>
            <a:pPr lvl="1"/>
            <a:r>
              <a:rPr lang="en-US" sz="2400" dirty="0" smtClean="0"/>
              <a:t>HB3068 requires that general committee provide recommendations for forms and contents of county solid waste management plans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Plans reviewed</a:t>
            </a:r>
          </a:p>
          <a:p>
            <a:pPr lvl="1"/>
            <a:r>
              <a:rPr lang="en-US" sz="2400" dirty="0" smtClean="0"/>
              <a:t>10 state plans</a:t>
            </a:r>
          </a:p>
          <a:p>
            <a:pPr lvl="1"/>
            <a:r>
              <a:rPr lang="en-US" sz="2400" dirty="0" smtClean="0"/>
              <a:t>12 Illinois county plans</a:t>
            </a:r>
          </a:p>
          <a:p>
            <a:pPr marL="45720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0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Main Types of Plans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State statute with waste hierarchy and recycling goals; counties prepare own plans</a:t>
            </a:r>
          </a:p>
          <a:p>
            <a:pPr lvl="2"/>
            <a:r>
              <a:rPr lang="en-US" sz="2400" dirty="0" smtClean="0"/>
              <a:t>Most common format</a:t>
            </a:r>
          </a:p>
          <a:p>
            <a:pPr lvl="2"/>
            <a:r>
              <a:rPr lang="en-US" sz="2400" dirty="0" smtClean="0"/>
              <a:t>e.g.    Illinois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r>
              <a:rPr lang="en-US" sz="2400" dirty="0" smtClean="0"/>
              <a:t>State creates state plan; local governments must be consistent with state plan</a:t>
            </a:r>
          </a:p>
          <a:p>
            <a:pPr lvl="2"/>
            <a:r>
              <a:rPr lang="en-US" sz="2400" dirty="0" smtClean="0"/>
              <a:t>e.g.  TN, MN, NY</a:t>
            </a:r>
          </a:p>
          <a:p>
            <a:pPr lvl="2"/>
            <a:endParaRPr lang="en-US" sz="2400" dirty="0" smtClean="0"/>
          </a:p>
          <a:p>
            <a:r>
              <a:rPr lang="en-US" sz="2400" dirty="0" smtClean="0"/>
              <a:t>State creates detailed goals; provides template for county plan</a:t>
            </a:r>
          </a:p>
          <a:p>
            <a:pPr lvl="2"/>
            <a:r>
              <a:rPr lang="en-US" sz="2400" dirty="0" smtClean="0"/>
              <a:t>e.g.   Ohio</a:t>
            </a: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76360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Tennessee – 2015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3 plans required from local governments</a:t>
            </a:r>
          </a:p>
          <a:p>
            <a:pPr lvl="1"/>
            <a:r>
              <a:rPr lang="en-US" sz="2400" dirty="0" smtClean="0"/>
              <a:t>10 year plan </a:t>
            </a:r>
          </a:p>
          <a:p>
            <a:pPr lvl="1"/>
            <a:r>
              <a:rPr lang="en-US" sz="2400" dirty="0" smtClean="0"/>
              <a:t>5 year needs assessment</a:t>
            </a:r>
          </a:p>
          <a:p>
            <a:pPr lvl="1"/>
            <a:r>
              <a:rPr lang="en-US" sz="2400" dirty="0" smtClean="0"/>
              <a:t>Annual reporting</a:t>
            </a:r>
            <a:endParaRPr lang="en-US" sz="2400" dirty="0"/>
          </a:p>
          <a:p>
            <a:pPr lvl="1"/>
            <a:endParaRPr lang="en-US" sz="2400" dirty="0" smtClean="0"/>
          </a:p>
          <a:p>
            <a:r>
              <a:rPr lang="en-US" sz="2400" dirty="0" smtClean="0"/>
              <a:t>Ten year plan </a:t>
            </a:r>
          </a:p>
          <a:p>
            <a:pPr lvl="1"/>
            <a:r>
              <a:rPr lang="en-US" sz="2400" dirty="0" smtClean="0"/>
              <a:t>Must contain 17 specific sections</a:t>
            </a:r>
          </a:p>
          <a:p>
            <a:pPr lvl="1"/>
            <a:r>
              <a:rPr lang="en-US" sz="2400" dirty="0" smtClean="0"/>
              <a:t>Must use uniform financial accounting</a:t>
            </a:r>
          </a:p>
          <a:p>
            <a:pPr lvl="1"/>
            <a:r>
              <a:rPr lang="en-US" sz="2400" dirty="0" smtClean="0"/>
              <a:t>Must use uniform reporting requirements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356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Tennessee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Creates charts of requirements for plans based on population</a:t>
            </a:r>
          </a:p>
          <a:p>
            <a:pPr lvl="1"/>
            <a:r>
              <a:rPr lang="en-US" sz="2400" dirty="0" smtClean="0"/>
              <a:t>4 different templates</a:t>
            </a:r>
          </a:p>
          <a:p>
            <a:pPr lvl="1"/>
            <a:r>
              <a:rPr lang="en-US" sz="2400" dirty="0" smtClean="0"/>
              <a:t>Increasing requirements with size</a:t>
            </a:r>
          </a:p>
          <a:p>
            <a:pPr lvl="1"/>
            <a:r>
              <a:rPr lang="en-US" sz="2400" dirty="0" smtClean="0"/>
              <a:t>Recommends staffing levels</a:t>
            </a:r>
          </a:p>
          <a:p>
            <a:pPr lvl="1"/>
            <a:r>
              <a:rPr lang="en-US" sz="2400" dirty="0" smtClean="0"/>
              <a:t>Recommends infrastructure requirements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Minnesota – 2019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Interesting way to set reporting requirements based on population</a:t>
            </a:r>
          </a:p>
          <a:p>
            <a:pPr lvl="1"/>
            <a:r>
              <a:rPr lang="en-US" sz="2400" dirty="0" smtClean="0"/>
              <a:t>Metro area</a:t>
            </a:r>
          </a:p>
          <a:p>
            <a:pPr lvl="2"/>
            <a:r>
              <a:rPr lang="en-US" sz="2400" dirty="0" smtClean="0"/>
              <a:t>Must update 20 </a:t>
            </a:r>
            <a:r>
              <a:rPr lang="en-US" sz="2400" dirty="0" err="1" smtClean="0"/>
              <a:t>yr</a:t>
            </a:r>
            <a:r>
              <a:rPr lang="en-US" sz="2400" dirty="0" smtClean="0"/>
              <a:t> plan every 6 years</a:t>
            </a:r>
          </a:p>
          <a:p>
            <a:pPr lvl="1"/>
            <a:r>
              <a:rPr lang="en-US" sz="2400" dirty="0" smtClean="0"/>
              <a:t>“Greater” MN outside metro area</a:t>
            </a:r>
          </a:p>
          <a:p>
            <a:pPr lvl="2"/>
            <a:r>
              <a:rPr lang="en-US" sz="2400" dirty="0" smtClean="0"/>
              <a:t>Update plans every 10 years</a:t>
            </a:r>
          </a:p>
          <a:p>
            <a:pPr lvl="2"/>
            <a:endParaRPr lang="en-US" sz="2400" dirty="0" smtClean="0"/>
          </a:p>
          <a:p>
            <a:r>
              <a:rPr lang="en-US" sz="2400" dirty="0" smtClean="0"/>
              <a:t>Includes 22 specific recommendations that can be, but are not required, to be included in plans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9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New York – 2010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Statute sets hierarchy and recycling goals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State Plan sets qualitative goals</a:t>
            </a:r>
          </a:p>
          <a:p>
            <a:pPr lvl="1"/>
            <a:r>
              <a:rPr lang="en-US" sz="2400" dirty="0" smtClean="0"/>
              <a:t>Recommended to be incorporated by local governments</a:t>
            </a:r>
          </a:p>
          <a:p>
            <a:pPr lvl="1"/>
            <a:r>
              <a:rPr lang="en-US" sz="2400" dirty="0" smtClean="0"/>
              <a:t>Must be consistent with plan in order to receive solid waste permits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Local governments</a:t>
            </a:r>
          </a:p>
          <a:p>
            <a:pPr lvl="1"/>
            <a:r>
              <a:rPr lang="en-US" sz="2400" dirty="0" smtClean="0"/>
              <a:t>Can choose planning periods of 10 to 20 years</a:t>
            </a:r>
          </a:p>
          <a:p>
            <a:pPr lvl="1"/>
            <a:r>
              <a:rPr lang="en-US" sz="2400" dirty="0" smtClean="0"/>
              <a:t>Not all in compliance with state requirements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55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New York 2010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Uniquely includes action agenda</a:t>
            </a:r>
          </a:p>
          <a:p>
            <a:pPr lvl="1"/>
            <a:r>
              <a:rPr lang="en-US" sz="2400" dirty="0" smtClean="0"/>
              <a:t>Legislative suggestions</a:t>
            </a:r>
          </a:p>
          <a:p>
            <a:pPr lvl="1"/>
            <a:r>
              <a:rPr lang="en-US" sz="2400" dirty="0" smtClean="0"/>
              <a:t>Regulatory suggestions</a:t>
            </a:r>
          </a:p>
          <a:p>
            <a:pPr lvl="1"/>
            <a:r>
              <a:rPr lang="en-US" sz="2400" dirty="0" smtClean="0"/>
              <a:t>Programmatic suggestions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Provides suggested timeline for implementation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92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California Plan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(Reviewed by Sunil)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4748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dlines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12434FFF-CE4A-40FC-99FF-CA1400F2E6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1CF2D44BE1DD409439CE93968A8563" ma:contentTypeVersion="1" ma:contentTypeDescription="Create a new document." ma:contentTypeScope="" ma:versionID="3385595ca48702306650fd8d4d20664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dcce58c87e9fcebab8021569449a8d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364EB63-294A-4D8C-85A9-0D67EADE8868}"/>
</file>

<file path=customXml/itemProps2.xml><?xml version="1.0" encoding="utf-8"?>
<ds:datastoreItem xmlns:ds="http://schemas.openxmlformats.org/officeDocument/2006/customXml" ds:itemID="{46FC7AB7-0103-4237-9CDF-CFADD5640A8C}"/>
</file>

<file path=customXml/itemProps3.xml><?xml version="1.0" encoding="utf-8"?>
<ds:datastoreItem xmlns:ds="http://schemas.openxmlformats.org/officeDocument/2006/customXml" ds:itemID="{02A92999-5931-45FA-AF97-FD7B4C71A99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</TotalTime>
  <Words>535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Schoolbook</vt:lpstr>
      <vt:lpstr>Corbel</vt:lpstr>
      <vt:lpstr>Headlines</vt:lpstr>
      <vt:lpstr>Statewide Materials Management Advisory Committee</vt:lpstr>
      <vt:lpstr>Mechanics</vt:lpstr>
      <vt:lpstr>Main Types of Plans  </vt:lpstr>
      <vt:lpstr>Tennessee – 2015 </vt:lpstr>
      <vt:lpstr>Tennessee </vt:lpstr>
      <vt:lpstr>Minnesota – 2019  </vt:lpstr>
      <vt:lpstr>New York – 2010  </vt:lpstr>
      <vt:lpstr>New York 2010 </vt:lpstr>
      <vt:lpstr>California Plan  </vt:lpstr>
      <vt:lpstr>Ohio – 2020</vt:lpstr>
      <vt:lpstr>Illinois County Plans </vt:lpstr>
      <vt:lpstr>Illinois County Plans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Statewide Materials Management Advisory Committee</dc:title>
  <dc:creator>Mary Margaret Cowhey</dc:creator>
  <cp:lastModifiedBy>Mary Margaret Cowhey</cp:lastModifiedBy>
  <cp:revision>15</cp:revision>
  <cp:lastPrinted>2020-06-23T16:41:30Z</cp:lastPrinted>
  <dcterms:created xsi:type="dcterms:W3CDTF">2020-06-22T19:32:03Z</dcterms:created>
  <dcterms:modified xsi:type="dcterms:W3CDTF">2020-06-23T16:42:40Z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0x010100441CF2D44BE1DD409439CE93968A8563</vt:lpwstr>
  </property>
</Properties>
</file>