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5.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7" r:id="rId6"/>
    <p:sldId id="268" r:id="rId7"/>
    <p:sldId id="260" r:id="rId8"/>
    <p:sldId id="266" r:id="rId9"/>
    <p:sldId id="269" r:id="rId10"/>
    <p:sldId id="270" r:id="rId11"/>
    <p:sldId id="272" r:id="rId12"/>
    <p:sldId id="273" r:id="rId13"/>
    <p:sldId id="264" r:id="rId14"/>
    <p:sldId id="261" r:id="rId15"/>
    <p:sldId id="262" r:id="rId16"/>
    <p:sldId id="263" r:id="rId17"/>
    <p:sldId id="26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5" d="100"/>
          <a:sy n="95" d="100"/>
        </p:scale>
        <p:origin x="37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12/4/2018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7AF56-A2A2-40AB-A586-565CFC7FF0DC}"/>
              </a:ext>
            </a:extLst>
          </p:cNvPr>
          <p:cNvSpPr>
            <a:spLocks noGrp="1"/>
          </p:cNvSpPr>
          <p:nvPr>
            <p:ph type="ctrTitle"/>
          </p:nvPr>
        </p:nvSpPr>
        <p:spPr/>
        <p:txBody>
          <a:bodyPr/>
          <a:lstStyle/>
          <a:p>
            <a:pPr algn="ctr"/>
            <a:r>
              <a:rPr lang="en-US" dirty="0"/>
              <a:t>Illinois EPA Environmental Justice Notifications</a:t>
            </a:r>
          </a:p>
        </p:txBody>
      </p:sp>
      <p:sp>
        <p:nvSpPr>
          <p:cNvPr id="3" name="Subtitle 2">
            <a:extLst>
              <a:ext uri="{FF2B5EF4-FFF2-40B4-BE49-F238E27FC236}">
                <a16:creationId xmlns:a16="http://schemas.microsoft.com/office/drawing/2014/main" id="{5C42EC74-3499-4234-B4AC-675C7B03B09B}"/>
              </a:ext>
            </a:extLst>
          </p:cNvPr>
          <p:cNvSpPr>
            <a:spLocks noGrp="1"/>
          </p:cNvSpPr>
          <p:nvPr>
            <p:ph type="subTitle" idx="1"/>
          </p:nvPr>
        </p:nvSpPr>
        <p:spPr/>
        <p:txBody>
          <a:bodyPr/>
          <a:lstStyle/>
          <a:p>
            <a:pPr algn="ctr"/>
            <a:r>
              <a:rPr lang="en-US" dirty="0"/>
              <a:t>Overview of the Notification Process</a:t>
            </a:r>
          </a:p>
        </p:txBody>
      </p:sp>
    </p:spTree>
    <p:extLst>
      <p:ext uri="{BB962C8B-B14F-4D97-AF65-F5344CB8AC3E}">
        <p14:creationId xmlns:p14="http://schemas.microsoft.com/office/powerpoint/2010/main" val="989487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889CE1F7-0A8C-4B5F-B43D-C5883459920D}"/>
              </a:ext>
            </a:extLst>
          </p:cNvPr>
          <p:cNvSpPr>
            <a:spLocks noGrp="1"/>
          </p:cNvSpPr>
          <p:nvPr>
            <p:ph type="title"/>
          </p:nvPr>
        </p:nvSpPr>
        <p:spPr>
          <a:xfrm>
            <a:off x="619948" y="1464122"/>
            <a:ext cx="3313215" cy="2125745"/>
          </a:xfrm>
        </p:spPr>
        <p:txBody>
          <a:bodyPr vert="horz" lIns="91440" tIns="45720" rIns="91440" bIns="45720" rtlCol="0" anchor="b">
            <a:normAutofit/>
          </a:bodyPr>
          <a:lstStyle/>
          <a:p>
            <a:pPr algn="r"/>
            <a:r>
              <a:rPr lang="en-US" kern="1200" dirty="0">
                <a:solidFill>
                  <a:schemeClr val="accent1"/>
                </a:solidFill>
                <a:latin typeface="+mj-lt"/>
                <a:ea typeface="+mj-ea"/>
                <a:cs typeface="+mj-cs"/>
              </a:rPr>
              <a:t>Complete- No Outreach (2017-2018)</a:t>
            </a:r>
          </a:p>
        </p:txBody>
      </p:sp>
      <p:pic>
        <p:nvPicPr>
          <p:cNvPr id="4" name="Picture 3" descr="A picture containing screenshot, text&#10;&#10;Description generated with high confidence">
            <a:extLst>
              <a:ext uri="{FF2B5EF4-FFF2-40B4-BE49-F238E27FC236}">
                <a16:creationId xmlns:a16="http://schemas.microsoft.com/office/drawing/2014/main" id="{3F421CEB-E8CB-44E2-85A4-5A4918AAB6F2}"/>
              </a:ext>
            </a:extLst>
          </p:cNvPr>
          <p:cNvPicPr>
            <a:picLocks noChangeAspect="1"/>
          </p:cNvPicPr>
          <p:nvPr/>
        </p:nvPicPr>
        <p:blipFill>
          <a:blip r:embed="rId2"/>
          <a:stretch>
            <a:fillRect/>
          </a:stretch>
        </p:blipFill>
        <p:spPr>
          <a:xfrm>
            <a:off x="4009675" y="0"/>
            <a:ext cx="6824835" cy="6858000"/>
          </a:xfrm>
          <a:prstGeom prst="rect">
            <a:avLst/>
          </a:prstGeom>
        </p:spPr>
      </p:pic>
      <p:sp>
        <p:nvSpPr>
          <p:cNvPr id="6" name="TextBox 5">
            <a:extLst>
              <a:ext uri="{FF2B5EF4-FFF2-40B4-BE49-F238E27FC236}">
                <a16:creationId xmlns:a16="http://schemas.microsoft.com/office/drawing/2014/main" id="{1CE502BD-EA0F-476F-ACD0-BA3A684F2E6F}"/>
              </a:ext>
            </a:extLst>
          </p:cNvPr>
          <p:cNvSpPr txBox="1"/>
          <p:nvPr/>
        </p:nvSpPr>
        <p:spPr>
          <a:xfrm>
            <a:off x="997527" y="3871356"/>
            <a:ext cx="2185060" cy="369332"/>
          </a:xfrm>
          <a:prstGeom prst="rect">
            <a:avLst/>
          </a:prstGeom>
          <a:noFill/>
        </p:spPr>
        <p:txBody>
          <a:bodyPr wrap="square" rtlCol="0">
            <a:spAutoFit/>
          </a:bodyPr>
          <a:lstStyle/>
          <a:p>
            <a:r>
              <a:rPr lang="en-US" dirty="0"/>
              <a:t>Total: 745</a:t>
            </a:r>
          </a:p>
        </p:txBody>
      </p:sp>
    </p:spTree>
    <p:extLst>
      <p:ext uri="{BB962C8B-B14F-4D97-AF65-F5344CB8AC3E}">
        <p14:creationId xmlns:p14="http://schemas.microsoft.com/office/powerpoint/2010/main" val="3326650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E4367-F9E1-47A7-8786-A45A6CF817AE}"/>
              </a:ext>
            </a:extLst>
          </p:cNvPr>
          <p:cNvSpPr>
            <a:spLocks noGrp="1"/>
          </p:cNvSpPr>
          <p:nvPr>
            <p:ph type="title"/>
          </p:nvPr>
        </p:nvSpPr>
        <p:spPr/>
        <p:txBody>
          <a:bodyPr>
            <a:normAutofit/>
          </a:bodyPr>
          <a:lstStyle/>
          <a:p>
            <a:r>
              <a:rPr lang="en-US" sz="3000" dirty="0"/>
              <a:t>Examples of reasons for not sending notifications</a:t>
            </a:r>
          </a:p>
        </p:txBody>
      </p:sp>
      <p:pic>
        <p:nvPicPr>
          <p:cNvPr id="4" name="Picture 3" descr="A screenshot of a cell phone&#10;&#10;Description generated with very high confidence">
            <a:extLst>
              <a:ext uri="{FF2B5EF4-FFF2-40B4-BE49-F238E27FC236}">
                <a16:creationId xmlns:a16="http://schemas.microsoft.com/office/drawing/2014/main" id="{0D74FBD8-9E35-4909-A7E9-80257085ACB9}"/>
              </a:ext>
            </a:extLst>
          </p:cNvPr>
          <p:cNvPicPr>
            <a:picLocks noChangeAspect="1"/>
          </p:cNvPicPr>
          <p:nvPr/>
        </p:nvPicPr>
        <p:blipFill>
          <a:blip r:embed="rId2"/>
          <a:stretch>
            <a:fillRect/>
          </a:stretch>
        </p:blipFill>
        <p:spPr>
          <a:xfrm>
            <a:off x="228115" y="1208868"/>
            <a:ext cx="9497448" cy="5649132"/>
          </a:xfrm>
          <a:prstGeom prst="rect">
            <a:avLst/>
          </a:prstGeom>
        </p:spPr>
      </p:pic>
    </p:spTree>
    <p:extLst>
      <p:ext uri="{BB962C8B-B14F-4D97-AF65-F5344CB8AC3E}">
        <p14:creationId xmlns:p14="http://schemas.microsoft.com/office/powerpoint/2010/main" val="2753091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0D28A-6A4E-475F-89B1-B9BB57EBB521}"/>
              </a:ext>
            </a:extLst>
          </p:cNvPr>
          <p:cNvSpPr>
            <a:spLocks noGrp="1"/>
          </p:cNvSpPr>
          <p:nvPr>
            <p:ph type="title"/>
          </p:nvPr>
        </p:nvSpPr>
        <p:spPr/>
        <p:txBody>
          <a:bodyPr/>
          <a:lstStyle/>
          <a:p>
            <a:r>
              <a:rPr lang="en-US" sz="3000" dirty="0">
                <a:solidFill>
                  <a:srgbClr val="90C226"/>
                </a:solidFill>
              </a:rPr>
              <a:t>Examples of reasons for not sending notifications</a:t>
            </a:r>
            <a:endParaRPr lang="en-US" dirty="0"/>
          </a:p>
        </p:txBody>
      </p:sp>
      <p:pic>
        <p:nvPicPr>
          <p:cNvPr id="4" name="Picture 3" descr="A screenshot of a cell phone&#10;&#10;Description generated with very high confidence">
            <a:extLst>
              <a:ext uri="{FF2B5EF4-FFF2-40B4-BE49-F238E27FC236}">
                <a16:creationId xmlns:a16="http://schemas.microsoft.com/office/drawing/2014/main" id="{59D9D513-1924-44FB-B330-A51146415DAA}"/>
              </a:ext>
            </a:extLst>
          </p:cNvPr>
          <p:cNvPicPr>
            <a:picLocks noChangeAspect="1"/>
          </p:cNvPicPr>
          <p:nvPr/>
        </p:nvPicPr>
        <p:blipFill>
          <a:blip r:embed="rId2"/>
          <a:stretch>
            <a:fillRect/>
          </a:stretch>
        </p:blipFill>
        <p:spPr>
          <a:xfrm>
            <a:off x="525492" y="1270000"/>
            <a:ext cx="8900352" cy="5848803"/>
          </a:xfrm>
          <a:prstGeom prst="rect">
            <a:avLst/>
          </a:prstGeom>
        </p:spPr>
      </p:pic>
    </p:spTree>
    <p:extLst>
      <p:ext uri="{BB962C8B-B14F-4D97-AF65-F5344CB8AC3E}">
        <p14:creationId xmlns:p14="http://schemas.microsoft.com/office/powerpoint/2010/main" val="1196361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F5870-22DF-477A-8A38-7A169C9FE4DE}"/>
              </a:ext>
            </a:extLst>
          </p:cNvPr>
          <p:cNvSpPr>
            <a:spLocks noGrp="1"/>
          </p:cNvSpPr>
          <p:nvPr>
            <p:ph type="title"/>
          </p:nvPr>
        </p:nvSpPr>
        <p:spPr/>
        <p:txBody>
          <a:bodyPr/>
          <a:lstStyle/>
          <a:p>
            <a:pPr algn="ctr"/>
            <a:r>
              <a:rPr lang="en-US" dirty="0"/>
              <a:t>EJ Notification Priorities</a:t>
            </a:r>
          </a:p>
        </p:txBody>
      </p:sp>
      <p:sp>
        <p:nvSpPr>
          <p:cNvPr id="3" name="Content Placeholder 2">
            <a:extLst>
              <a:ext uri="{FF2B5EF4-FFF2-40B4-BE49-F238E27FC236}">
                <a16:creationId xmlns:a16="http://schemas.microsoft.com/office/drawing/2014/main" id="{3217E026-FCD8-49B2-A71A-B8B4DDBA070F}"/>
              </a:ext>
            </a:extLst>
          </p:cNvPr>
          <p:cNvSpPr>
            <a:spLocks noGrp="1"/>
          </p:cNvSpPr>
          <p:nvPr>
            <p:ph idx="1"/>
          </p:nvPr>
        </p:nvSpPr>
        <p:spPr/>
        <p:txBody>
          <a:bodyPr/>
          <a:lstStyle/>
          <a:p>
            <a:r>
              <a:rPr lang="en-US" dirty="0"/>
              <a:t>Illinois EPA would like to focus EJ outreach</a:t>
            </a:r>
          </a:p>
          <a:p>
            <a:r>
              <a:rPr lang="en-US" dirty="0"/>
              <a:t>Projects likely to be of concern to areas of EJ concern</a:t>
            </a:r>
          </a:p>
          <a:p>
            <a:r>
              <a:rPr lang="en-US" dirty="0"/>
              <a:t>Look at how other states have approached issue</a:t>
            </a:r>
          </a:p>
        </p:txBody>
      </p:sp>
    </p:spTree>
    <p:extLst>
      <p:ext uri="{BB962C8B-B14F-4D97-AF65-F5344CB8AC3E}">
        <p14:creationId xmlns:p14="http://schemas.microsoft.com/office/powerpoint/2010/main" val="2822478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648C5-7750-404B-AD19-1E90A8AB0D6F}"/>
              </a:ext>
            </a:extLst>
          </p:cNvPr>
          <p:cNvSpPr>
            <a:spLocks noGrp="1"/>
          </p:cNvSpPr>
          <p:nvPr>
            <p:ph type="title"/>
          </p:nvPr>
        </p:nvSpPr>
        <p:spPr/>
        <p:txBody>
          <a:bodyPr/>
          <a:lstStyle/>
          <a:p>
            <a:r>
              <a:rPr lang="en-US" dirty="0"/>
              <a:t>Connecticut EJ requirements</a:t>
            </a:r>
          </a:p>
        </p:txBody>
      </p:sp>
      <p:sp>
        <p:nvSpPr>
          <p:cNvPr id="3" name="Content Placeholder 2">
            <a:extLst>
              <a:ext uri="{FF2B5EF4-FFF2-40B4-BE49-F238E27FC236}">
                <a16:creationId xmlns:a16="http://schemas.microsoft.com/office/drawing/2014/main" id="{6F76DC35-52D1-46E8-9D20-CAAB77EE745B}"/>
              </a:ext>
            </a:extLst>
          </p:cNvPr>
          <p:cNvSpPr>
            <a:spLocks noGrp="1"/>
          </p:cNvSpPr>
          <p:nvPr>
            <p:ph idx="1"/>
          </p:nvPr>
        </p:nvSpPr>
        <p:spPr/>
        <p:txBody>
          <a:bodyPr>
            <a:normAutofit/>
          </a:bodyPr>
          <a:lstStyle/>
          <a:p>
            <a:pPr lvl="0"/>
            <a:r>
              <a:rPr lang="en-US" dirty="0"/>
              <a:t>An electric generating facility with a capacity greater than 10 megawatts</a:t>
            </a:r>
          </a:p>
          <a:p>
            <a:pPr lvl="0"/>
            <a:r>
              <a:rPr lang="en-US" dirty="0"/>
              <a:t>Sludge or solid waste incinerators or combustors</a:t>
            </a:r>
          </a:p>
          <a:p>
            <a:pPr lvl="0"/>
            <a:r>
              <a:rPr lang="en-US" dirty="0"/>
              <a:t>Sewage treatment plants with a capacity of greater than 50 million gallons per day</a:t>
            </a:r>
          </a:p>
          <a:p>
            <a:pPr lvl="0"/>
            <a:r>
              <a:rPr lang="en-US" dirty="0"/>
              <a:t>Certain waste facilities: intermediate processing center, volume reduction facility or multitown recycling facility with a combined monthly volume in excess of 25 tons</a:t>
            </a:r>
          </a:p>
          <a:p>
            <a:pPr lvl="0"/>
            <a:r>
              <a:rPr lang="en-US" dirty="0"/>
              <a:t>New or expanded landfill, including but not limited to, a landfill that contains ash, construction and demolition debris or solid waste</a:t>
            </a:r>
          </a:p>
          <a:p>
            <a:pPr lvl="0"/>
            <a:r>
              <a:rPr lang="en-US" dirty="0"/>
              <a:t>Medical waste incinerators</a:t>
            </a:r>
          </a:p>
          <a:p>
            <a:pPr lvl="0"/>
            <a:r>
              <a:rPr lang="en-US" dirty="0"/>
              <a:t>A major source of air pollution, as defined by the Clean Air Act</a:t>
            </a:r>
          </a:p>
          <a:p>
            <a:endParaRPr lang="en-US" dirty="0"/>
          </a:p>
        </p:txBody>
      </p:sp>
    </p:spTree>
    <p:extLst>
      <p:ext uri="{BB962C8B-B14F-4D97-AF65-F5344CB8AC3E}">
        <p14:creationId xmlns:p14="http://schemas.microsoft.com/office/powerpoint/2010/main" val="1473774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9CEC1-9E0B-485E-ADB8-F76226309244}"/>
              </a:ext>
            </a:extLst>
          </p:cNvPr>
          <p:cNvSpPr>
            <a:spLocks noGrp="1"/>
          </p:cNvSpPr>
          <p:nvPr>
            <p:ph type="title"/>
          </p:nvPr>
        </p:nvSpPr>
        <p:spPr/>
        <p:txBody>
          <a:bodyPr/>
          <a:lstStyle/>
          <a:p>
            <a:r>
              <a:rPr lang="en-US" dirty="0"/>
              <a:t>Connecticut EJ requirements</a:t>
            </a:r>
          </a:p>
        </p:txBody>
      </p:sp>
      <p:sp>
        <p:nvSpPr>
          <p:cNvPr id="3" name="Content Placeholder 2">
            <a:extLst>
              <a:ext uri="{FF2B5EF4-FFF2-40B4-BE49-F238E27FC236}">
                <a16:creationId xmlns:a16="http://schemas.microsoft.com/office/drawing/2014/main" id="{8559E09C-ABED-4E6E-AB2A-22E0DF16484F}"/>
              </a:ext>
            </a:extLst>
          </p:cNvPr>
          <p:cNvSpPr>
            <a:spLocks noGrp="1"/>
          </p:cNvSpPr>
          <p:nvPr>
            <p:ph idx="1"/>
          </p:nvPr>
        </p:nvSpPr>
        <p:spPr/>
        <p:txBody>
          <a:bodyPr/>
          <a:lstStyle/>
          <a:p>
            <a:pPr lvl="0"/>
            <a:r>
              <a:rPr lang="en-US" dirty="0"/>
              <a:t>Transfer stations</a:t>
            </a:r>
          </a:p>
          <a:p>
            <a:pPr lvl="0"/>
            <a:r>
              <a:rPr lang="en-US" dirty="0"/>
              <a:t>Biomedical treatment facilities (decontamination, autoclaving or other non-incinerator techniques approved by the commissioner)</a:t>
            </a:r>
          </a:p>
          <a:p>
            <a:pPr lvl="0"/>
            <a:r>
              <a:rPr lang="en-US" dirty="0"/>
              <a:t>RCRA hazardous waste storage or treatment facilities seeking an operating permit</a:t>
            </a:r>
          </a:p>
          <a:p>
            <a:pPr lvl="0"/>
            <a:r>
              <a:rPr lang="en-US" dirty="0"/>
              <a:t>RCRA hazardous waste incinerators or landfills</a:t>
            </a:r>
          </a:p>
          <a:p>
            <a:pPr lvl="0"/>
            <a:r>
              <a:rPr lang="en-US" dirty="0"/>
              <a:t>Non-RCRA hazardous waste storage or treatment facilities</a:t>
            </a:r>
          </a:p>
          <a:p>
            <a:pPr lvl="0"/>
            <a:r>
              <a:rPr lang="en-US" dirty="0"/>
              <a:t>Non-RCRA hazardous waste incinerators or landfills</a:t>
            </a:r>
          </a:p>
          <a:p>
            <a:pPr lvl="0"/>
            <a:r>
              <a:rPr lang="en-US"/>
              <a:t>Hazardous waste transfer facilities</a:t>
            </a:r>
          </a:p>
          <a:p>
            <a:endParaRPr lang="en-US"/>
          </a:p>
        </p:txBody>
      </p:sp>
    </p:spTree>
    <p:extLst>
      <p:ext uri="{BB962C8B-B14F-4D97-AF65-F5344CB8AC3E}">
        <p14:creationId xmlns:p14="http://schemas.microsoft.com/office/powerpoint/2010/main" val="2338510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F8E24-6F7B-4F39-A897-65E6C59A22EE}"/>
              </a:ext>
            </a:extLst>
          </p:cNvPr>
          <p:cNvSpPr>
            <a:spLocks noGrp="1"/>
          </p:cNvSpPr>
          <p:nvPr>
            <p:ph type="title"/>
          </p:nvPr>
        </p:nvSpPr>
        <p:spPr/>
        <p:txBody>
          <a:bodyPr/>
          <a:lstStyle/>
          <a:p>
            <a:r>
              <a:rPr lang="en-US" dirty="0"/>
              <a:t>Connecticut EJ Requirements</a:t>
            </a:r>
          </a:p>
        </p:txBody>
      </p:sp>
      <p:sp>
        <p:nvSpPr>
          <p:cNvPr id="3" name="Content Placeholder 2">
            <a:extLst>
              <a:ext uri="{FF2B5EF4-FFF2-40B4-BE49-F238E27FC236}">
                <a16:creationId xmlns:a16="http://schemas.microsoft.com/office/drawing/2014/main" id="{74E6A72D-2BF2-4650-BF06-8C40FA57C13E}"/>
              </a:ext>
            </a:extLst>
          </p:cNvPr>
          <p:cNvSpPr>
            <a:spLocks noGrp="1"/>
          </p:cNvSpPr>
          <p:nvPr>
            <p:ph idx="1"/>
          </p:nvPr>
        </p:nvSpPr>
        <p:spPr/>
        <p:txBody>
          <a:bodyPr>
            <a:normAutofit fontScale="92500" lnSpcReduction="20000"/>
          </a:bodyPr>
          <a:lstStyle/>
          <a:p>
            <a:r>
              <a:rPr lang="en-US" dirty="0"/>
              <a:t>The Connecticut law applies to permits for </a:t>
            </a:r>
            <a:r>
              <a:rPr lang="en-US" b="1" i="1" dirty="0"/>
              <a:t>new</a:t>
            </a:r>
            <a:r>
              <a:rPr lang="en-US" dirty="0"/>
              <a:t> facilities or facility </a:t>
            </a:r>
            <a:r>
              <a:rPr lang="en-US" b="1" i="1" dirty="0"/>
              <a:t>expansions</a:t>
            </a:r>
            <a:r>
              <a:rPr lang="en-US" dirty="0"/>
              <a:t> in an EJ community. </a:t>
            </a:r>
          </a:p>
          <a:p>
            <a:r>
              <a:rPr lang="en-US" dirty="0"/>
              <a:t>Definition of “</a:t>
            </a:r>
            <a:r>
              <a:rPr lang="en-US" b="1" dirty="0"/>
              <a:t>expansion</a:t>
            </a:r>
            <a:r>
              <a:rPr lang="en-US" dirty="0"/>
              <a:t>” per Connecticut </a:t>
            </a:r>
          </a:p>
          <a:p>
            <a:pPr lvl="0"/>
            <a:r>
              <a:rPr lang="en-US" dirty="0"/>
              <a:t>Non-minor permit modifications</a:t>
            </a:r>
          </a:p>
          <a:p>
            <a:pPr lvl="1"/>
            <a:r>
              <a:rPr lang="en-US" dirty="0"/>
              <a:t>Waste</a:t>
            </a:r>
          </a:p>
          <a:p>
            <a:pPr lvl="2"/>
            <a:r>
              <a:rPr lang="en-US" dirty="0"/>
              <a:t>Change to any substantive degree the approved design, capacity, waste composition or volume, process or operation of facility</a:t>
            </a:r>
          </a:p>
          <a:p>
            <a:pPr lvl="1"/>
            <a:r>
              <a:rPr lang="en-US" dirty="0"/>
              <a:t>Air</a:t>
            </a:r>
          </a:p>
          <a:p>
            <a:pPr lvl="2"/>
            <a:r>
              <a:rPr lang="en-US" dirty="0"/>
              <a:t>Addition of new emission unit or modification to existing emission that increases emissions of any individual air pollutant by 15 tons or more per year or any HAP by 10 tons or more</a:t>
            </a:r>
          </a:p>
          <a:p>
            <a:pPr lvl="1"/>
            <a:r>
              <a:rPr lang="en-US" dirty="0"/>
              <a:t>Water</a:t>
            </a:r>
          </a:p>
          <a:p>
            <a:pPr lvl="2"/>
            <a:r>
              <a:rPr lang="en-US" dirty="0"/>
              <a:t>Proposed facility expansion or alteration, production increase or process modification that may result in discharge of any new water, substance or material or increase the quantity or concentration of existing pollutant beyond permit conditions, or may constitute a new source. </a:t>
            </a:r>
          </a:p>
          <a:p>
            <a:endParaRPr lang="en-US" dirty="0"/>
          </a:p>
          <a:p>
            <a:pPr lvl="1"/>
            <a:endParaRPr lang="en-US" dirty="0"/>
          </a:p>
        </p:txBody>
      </p:sp>
    </p:spTree>
    <p:extLst>
      <p:ext uri="{BB962C8B-B14F-4D97-AF65-F5344CB8AC3E}">
        <p14:creationId xmlns:p14="http://schemas.microsoft.com/office/powerpoint/2010/main" val="3233455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5A35B-30A7-4570-8DB5-D556B4BD3C50}"/>
              </a:ext>
            </a:extLst>
          </p:cNvPr>
          <p:cNvSpPr>
            <a:spLocks noGrp="1"/>
          </p:cNvSpPr>
          <p:nvPr>
            <p:ph type="title"/>
          </p:nvPr>
        </p:nvSpPr>
        <p:spPr/>
        <p:txBody>
          <a:bodyPr/>
          <a:lstStyle/>
          <a:p>
            <a:pPr algn="ctr"/>
            <a:r>
              <a:rPr lang="en-US" dirty="0"/>
              <a:t>Next Steps</a:t>
            </a:r>
          </a:p>
        </p:txBody>
      </p:sp>
      <p:sp>
        <p:nvSpPr>
          <p:cNvPr id="3" name="Content Placeholder 2">
            <a:extLst>
              <a:ext uri="{FF2B5EF4-FFF2-40B4-BE49-F238E27FC236}">
                <a16:creationId xmlns:a16="http://schemas.microsoft.com/office/drawing/2014/main" id="{2AE95E43-70E3-4D17-807D-1BF4B81CDBF0}"/>
              </a:ext>
            </a:extLst>
          </p:cNvPr>
          <p:cNvSpPr>
            <a:spLocks noGrp="1"/>
          </p:cNvSpPr>
          <p:nvPr>
            <p:ph idx="1"/>
          </p:nvPr>
        </p:nvSpPr>
        <p:spPr/>
        <p:txBody>
          <a:bodyPr/>
          <a:lstStyle/>
          <a:p>
            <a:r>
              <a:rPr lang="en-US" dirty="0"/>
              <a:t>Revise EJ Public Participation Policy with input from EJ Commission</a:t>
            </a:r>
          </a:p>
          <a:p>
            <a:r>
              <a:rPr lang="en-US" dirty="0"/>
              <a:t>Add fillable PDF to Illinois EPA EJ website for notification signup</a:t>
            </a:r>
          </a:p>
          <a:p>
            <a:r>
              <a:rPr lang="en-US" dirty="0"/>
              <a:t>Develop one page factsheet or summary of EJ notification process</a:t>
            </a:r>
          </a:p>
          <a:p>
            <a:r>
              <a:rPr lang="en-US" dirty="0"/>
              <a:t>Explore ways to enhance </a:t>
            </a:r>
            <a:r>
              <a:rPr lang="en-US"/>
              <a:t>Document Explorer</a:t>
            </a:r>
            <a:endParaRPr lang="en-US" dirty="0"/>
          </a:p>
          <a:p>
            <a:endParaRPr lang="en-US" dirty="0"/>
          </a:p>
          <a:p>
            <a:endParaRPr lang="en-US" dirty="0"/>
          </a:p>
        </p:txBody>
      </p:sp>
    </p:spTree>
    <p:extLst>
      <p:ext uri="{BB962C8B-B14F-4D97-AF65-F5344CB8AC3E}">
        <p14:creationId xmlns:p14="http://schemas.microsoft.com/office/powerpoint/2010/main" val="2482532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6AC01-893A-4FE8-BC8A-9B8BF7112AE3}"/>
              </a:ext>
            </a:extLst>
          </p:cNvPr>
          <p:cNvSpPr>
            <a:spLocks noGrp="1"/>
          </p:cNvSpPr>
          <p:nvPr>
            <p:ph type="title"/>
          </p:nvPr>
        </p:nvSpPr>
        <p:spPr/>
        <p:txBody>
          <a:bodyPr/>
          <a:lstStyle/>
          <a:p>
            <a:r>
              <a:rPr lang="en-US" dirty="0"/>
              <a:t>EJ Public Participation Policy</a:t>
            </a:r>
          </a:p>
        </p:txBody>
      </p:sp>
      <p:sp>
        <p:nvSpPr>
          <p:cNvPr id="3" name="Content Placeholder 2">
            <a:extLst>
              <a:ext uri="{FF2B5EF4-FFF2-40B4-BE49-F238E27FC236}">
                <a16:creationId xmlns:a16="http://schemas.microsoft.com/office/drawing/2014/main" id="{8529BF25-92A6-4C3C-B3E9-050E2CAE05B7}"/>
              </a:ext>
            </a:extLst>
          </p:cNvPr>
          <p:cNvSpPr>
            <a:spLocks noGrp="1"/>
          </p:cNvSpPr>
          <p:nvPr>
            <p:ph idx="1"/>
          </p:nvPr>
        </p:nvSpPr>
        <p:spPr/>
        <p:txBody>
          <a:bodyPr/>
          <a:lstStyle/>
          <a:p>
            <a:r>
              <a:rPr lang="en-US" dirty="0"/>
              <a:t>Developed in response to the Geneva Energy Title VI settlement</a:t>
            </a:r>
          </a:p>
          <a:p>
            <a:r>
              <a:rPr lang="en-US" dirty="0"/>
              <a:t>Provides overview of public outreach tools</a:t>
            </a:r>
          </a:p>
          <a:p>
            <a:r>
              <a:rPr lang="en-US" dirty="0"/>
              <a:t>EJ Notifications significant tool</a:t>
            </a:r>
          </a:p>
          <a:p>
            <a:r>
              <a:rPr lang="en-US" dirty="0"/>
              <a:t>Policy applies to permitting transaction that:</a:t>
            </a:r>
          </a:p>
          <a:p>
            <a:pPr lvl="1"/>
            <a:r>
              <a:rPr lang="en-US" dirty="0"/>
              <a:t>Are likely to generate significant public interest</a:t>
            </a:r>
          </a:p>
          <a:p>
            <a:pPr lvl="1"/>
            <a:r>
              <a:rPr lang="en-US" dirty="0"/>
              <a:t>If source involved is a High Priority Violator per USEPA guidance or is the subject of enforcement action</a:t>
            </a:r>
          </a:p>
          <a:p>
            <a:r>
              <a:rPr lang="en-US" dirty="0"/>
              <a:t>https://www2.illinois.gov/epa/topics/environmental-justice/Documents/public-participation-policy.pdf</a:t>
            </a:r>
          </a:p>
        </p:txBody>
      </p:sp>
    </p:spTree>
    <p:extLst>
      <p:ext uri="{BB962C8B-B14F-4D97-AF65-F5344CB8AC3E}">
        <p14:creationId xmlns:p14="http://schemas.microsoft.com/office/powerpoint/2010/main" val="1444784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220D1-C7B5-4748-9D51-1B0E2A23EC7E}"/>
              </a:ext>
            </a:extLst>
          </p:cNvPr>
          <p:cNvSpPr>
            <a:spLocks noGrp="1"/>
          </p:cNvSpPr>
          <p:nvPr>
            <p:ph type="title"/>
          </p:nvPr>
        </p:nvSpPr>
        <p:spPr/>
        <p:txBody>
          <a:bodyPr/>
          <a:lstStyle/>
          <a:p>
            <a:r>
              <a:rPr lang="en-US" dirty="0"/>
              <a:t>Areas of EJ Concern</a:t>
            </a:r>
          </a:p>
        </p:txBody>
      </p:sp>
      <p:sp>
        <p:nvSpPr>
          <p:cNvPr id="3" name="Content Placeholder 2">
            <a:extLst>
              <a:ext uri="{FF2B5EF4-FFF2-40B4-BE49-F238E27FC236}">
                <a16:creationId xmlns:a16="http://schemas.microsoft.com/office/drawing/2014/main" id="{AC3026E6-D423-451B-BE95-3FD02CF3F31E}"/>
              </a:ext>
            </a:extLst>
          </p:cNvPr>
          <p:cNvSpPr>
            <a:spLocks noGrp="1"/>
          </p:cNvSpPr>
          <p:nvPr>
            <p:ph idx="1"/>
          </p:nvPr>
        </p:nvSpPr>
        <p:spPr/>
        <p:txBody>
          <a:bodyPr/>
          <a:lstStyle/>
          <a:p>
            <a:r>
              <a:rPr lang="en-US" dirty="0"/>
              <a:t>Census block group or areas within one mile of census block group with income below poverty and/or minority population greater than twice the statewide average</a:t>
            </a:r>
          </a:p>
          <a:p>
            <a:r>
              <a:rPr lang="en-US" dirty="0"/>
              <a:t>EJ Start</a:t>
            </a:r>
          </a:p>
          <a:p>
            <a:pPr lvl="1"/>
            <a:r>
              <a:rPr lang="en-US" dirty="0"/>
              <a:t>Geographic Information System (GIS) mapping tool</a:t>
            </a:r>
          </a:p>
          <a:p>
            <a:pPr lvl="1"/>
            <a:r>
              <a:rPr lang="en-US" dirty="0"/>
              <a:t>Utilized to screen permit transactions</a:t>
            </a:r>
          </a:p>
          <a:p>
            <a:pPr lvl="1"/>
            <a:r>
              <a:rPr lang="en-US" dirty="0"/>
              <a:t>https://www2.illinois.gov/epa/topics/environmental-justice/Pages/default.aspx</a:t>
            </a:r>
          </a:p>
        </p:txBody>
      </p:sp>
    </p:spTree>
    <p:extLst>
      <p:ext uri="{BB962C8B-B14F-4D97-AF65-F5344CB8AC3E}">
        <p14:creationId xmlns:p14="http://schemas.microsoft.com/office/powerpoint/2010/main" val="4180840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645DDA8-A305-4033-8F86-1D71B6F1A04D}"/>
              </a:ext>
            </a:extLst>
          </p:cNvPr>
          <p:cNvPicPr>
            <a:picLocks noChangeAspect="1"/>
          </p:cNvPicPr>
          <p:nvPr/>
        </p:nvPicPr>
        <p:blipFill>
          <a:blip r:embed="rId2"/>
          <a:stretch>
            <a:fillRect/>
          </a:stretch>
        </p:blipFill>
        <p:spPr>
          <a:xfrm>
            <a:off x="1543050" y="662940"/>
            <a:ext cx="7898129" cy="5589269"/>
          </a:xfrm>
          <a:prstGeom prst="rect">
            <a:avLst/>
          </a:prstGeom>
        </p:spPr>
      </p:pic>
    </p:spTree>
    <p:extLst>
      <p:ext uri="{BB962C8B-B14F-4D97-AF65-F5344CB8AC3E}">
        <p14:creationId xmlns:p14="http://schemas.microsoft.com/office/powerpoint/2010/main" val="2288557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BAAB9-70F9-43B0-87A8-148D6114E512}"/>
              </a:ext>
            </a:extLst>
          </p:cNvPr>
          <p:cNvSpPr>
            <a:spLocks noGrp="1"/>
          </p:cNvSpPr>
          <p:nvPr>
            <p:ph type="title"/>
          </p:nvPr>
        </p:nvSpPr>
        <p:spPr/>
        <p:txBody>
          <a:bodyPr/>
          <a:lstStyle/>
          <a:p>
            <a:pPr algn="ctr"/>
            <a:r>
              <a:rPr lang="en-US" dirty="0"/>
              <a:t>EJ Notification letter</a:t>
            </a:r>
          </a:p>
        </p:txBody>
      </p:sp>
      <p:sp>
        <p:nvSpPr>
          <p:cNvPr id="3" name="Content Placeholder 2">
            <a:extLst>
              <a:ext uri="{FF2B5EF4-FFF2-40B4-BE49-F238E27FC236}">
                <a16:creationId xmlns:a16="http://schemas.microsoft.com/office/drawing/2014/main" id="{278BD256-FD1C-41CF-A80A-AB26E0458EC3}"/>
              </a:ext>
            </a:extLst>
          </p:cNvPr>
          <p:cNvSpPr>
            <a:spLocks noGrp="1"/>
          </p:cNvSpPr>
          <p:nvPr>
            <p:ph idx="1"/>
          </p:nvPr>
        </p:nvSpPr>
        <p:spPr/>
        <p:txBody>
          <a:bodyPr/>
          <a:lstStyle/>
          <a:p>
            <a:r>
              <a:rPr lang="en-US" dirty="0"/>
              <a:t>Provides information concerning:</a:t>
            </a:r>
          </a:p>
          <a:p>
            <a:pPr lvl="1"/>
            <a:r>
              <a:rPr lang="en-US" dirty="0"/>
              <a:t>Company</a:t>
            </a:r>
          </a:p>
          <a:p>
            <a:pPr lvl="1"/>
            <a:r>
              <a:rPr lang="en-US" dirty="0"/>
              <a:t>Location</a:t>
            </a:r>
          </a:p>
          <a:p>
            <a:pPr lvl="1"/>
            <a:r>
              <a:rPr lang="en-US" dirty="0"/>
              <a:t>Project</a:t>
            </a:r>
          </a:p>
          <a:p>
            <a:pPr lvl="1"/>
            <a:r>
              <a:rPr lang="en-US" dirty="0"/>
              <a:t> Type of permit</a:t>
            </a:r>
          </a:p>
          <a:p>
            <a:pPr lvl="1"/>
            <a:r>
              <a:rPr lang="en-US" dirty="0"/>
              <a:t>Distribution</a:t>
            </a:r>
          </a:p>
          <a:p>
            <a:r>
              <a:rPr lang="en-US" dirty="0"/>
              <a:t>Provides my contact information for questions or additional information</a:t>
            </a:r>
          </a:p>
          <a:p>
            <a:endParaRPr lang="en-US" dirty="0"/>
          </a:p>
        </p:txBody>
      </p:sp>
    </p:spTree>
    <p:extLst>
      <p:ext uri="{BB962C8B-B14F-4D97-AF65-F5344CB8AC3E}">
        <p14:creationId xmlns:p14="http://schemas.microsoft.com/office/powerpoint/2010/main" val="3043027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81AE4-BC57-41E1-9A10-382747D4348F}"/>
              </a:ext>
            </a:extLst>
          </p:cNvPr>
          <p:cNvSpPr>
            <a:spLocks noGrp="1"/>
          </p:cNvSpPr>
          <p:nvPr>
            <p:ph type="title"/>
          </p:nvPr>
        </p:nvSpPr>
        <p:spPr/>
        <p:txBody>
          <a:bodyPr/>
          <a:lstStyle/>
          <a:p>
            <a:pPr algn="ctr"/>
            <a:r>
              <a:rPr lang="en-US" dirty="0"/>
              <a:t>Distribution List</a:t>
            </a:r>
          </a:p>
        </p:txBody>
      </p:sp>
      <p:sp>
        <p:nvSpPr>
          <p:cNvPr id="3" name="Content Placeholder 2">
            <a:extLst>
              <a:ext uri="{FF2B5EF4-FFF2-40B4-BE49-F238E27FC236}">
                <a16:creationId xmlns:a16="http://schemas.microsoft.com/office/drawing/2014/main" id="{38D6F5D3-D8D5-42DD-8B74-50CE520E59D1}"/>
              </a:ext>
            </a:extLst>
          </p:cNvPr>
          <p:cNvSpPr>
            <a:spLocks noGrp="1"/>
          </p:cNvSpPr>
          <p:nvPr>
            <p:ph idx="1"/>
          </p:nvPr>
        </p:nvSpPr>
        <p:spPr/>
        <p:txBody>
          <a:bodyPr/>
          <a:lstStyle/>
          <a:p>
            <a:r>
              <a:rPr lang="en-US" dirty="0"/>
              <a:t>Local, state, federal elected officials</a:t>
            </a:r>
          </a:p>
          <a:p>
            <a:r>
              <a:rPr lang="en-US" dirty="0"/>
              <a:t>Groups and individuals signed up to receive</a:t>
            </a:r>
          </a:p>
          <a:p>
            <a:r>
              <a:rPr lang="en-US" dirty="0"/>
              <a:t>Groups and individuals that previously expressed interest</a:t>
            </a:r>
          </a:p>
        </p:txBody>
      </p:sp>
    </p:spTree>
    <p:extLst>
      <p:ext uri="{BB962C8B-B14F-4D97-AF65-F5344CB8AC3E}">
        <p14:creationId xmlns:p14="http://schemas.microsoft.com/office/powerpoint/2010/main" val="996545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F5649-1412-41E6-8425-3EEFD16AE395}"/>
              </a:ext>
            </a:extLst>
          </p:cNvPr>
          <p:cNvSpPr>
            <a:spLocks noGrp="1"/>
          </p:cNvSpPr>
          <p:nvPr>
            <p:ph type="title"/>
          </p:nvPr>
        </p:nvSpPr>
        <p:spPr/>
        <p:txBody>
          <a:bodyPr/>
          <a:lstStyle/>
          <a:p>
            <a:r>
              <a:rPr lang="en-US" dirty="0"/>
              <a:t>Chicago Tribune data</a:t>
            </a:r>
          </a:p>
        </p:txBody>
      </p:sp>
      <p:pic>
        <p:nvPicPr>
          <p:cNvPr id="4" name="Content Placeholder 3">
            <a:extLst>
              <a:ext uri="{FF2B5EF4-FFF2-40B4-BE49-F238E27FC236}">
                <a16:creationId xmlns:a16="http://schemas.microsoft.com/office/drawing/2014/main" id="{70EFA44A-F011-49BF-B973-864050030943}"/>
              </a:ext>
            </a:extLst>
          </p:cNvPr>
          <p:cNvPicPr>
            <a:picLocks noGrp="1" noChangeAspect="1"/>
          </p:cNvPicPr>
          <p:nvPr>
            <p:ph idx="1"/>
          </p:nvPr>
        </p:nvPicPr>
        <p:blipFill>
          <a:blip r:embed="rId2"/>
          <a:stretch>
            <a:fillRect/>
          </a:stretch>
        </p:blipFill>
        <p:spPr>
          <a:xfrm>
            <a:off x="1526937" y="2160588"/>
            <a:ext cx="6898164" cy="3881437"/>
          </a:xfrm>
          <a:prstGeom prst="rect">
            <a:avLst/>
          </a:prstGeom>
        </p:spPr>
      </p:pic>
    </p:spTree>
    <p:extLst>
      <p:ext uri="{BB962C8B-B14F-4D97-AF65-F5344CB8AC3E}">
        <p14:creationId xmlns:p14="http://schemas.microsoft.com/office/powerpoint/2010/main" val="2616160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81C90-4A82-4529-8914-114F8682468D}"/>
              </a:ext>
            </a:extLst>
          </p:cNvPr>
          <p:cNvSpPr>
            <a:spLocks noGrp="1"/>
          </p:cNvSpPr>
          <p:nvPr>
            <p:ph type="title"/>
          </p:nvPr>
        </p:nvSpPr>
        <p:spPr/>
        <p:txBody>
          <a:bodyPr/>
          <a:lstStyle/>
          <a:p>
            <a:pPr algn="ctr"/>
            <a:r>
              <a:rPr lang="en-US" dirty="0"/>
              <a:t>Illinois EPA review of data</a:t>
            </a:r>
          </a:p>
        </p:txBody>
      </p:sp>
      <p:sp>
        <p:nvSpPr>
          <p:cNvPr id="3" name="Content Placeholder 2">
            <a:extLst>
              <a:ext uri="{FF2B5EF4-FFF2-40B4-BE49-F238E27FC236}">
                <a16:creationId xmlns:a16="http://schemas.microsoft.com/office/drawing/2014/main" id="{F6622A2F-BF79-4CEE-BE18-C227A304474B}"/>
              </a:ext>
            </a:extLst>
          </p:cNvPr>
          <p:cNvSpPr>
            <a:spLocks noGrp="1"/>
          </p:cNvSpPr>
          <p:nvPr>
            <p:ph idx="1"/>
          </p:nvPr>
        </p:nvSpPr>
        <p:spPr/>
        <p:txBody>
          <a:bodyPr/>
          <a:lstStyle/>
          <a:p>
            <a:r>
              <a:rPr lang="en-US" dirty="0"/>
              <a:t>There are several reasons why we do not send notifications for every permit application </a:t>
            </a:r>
          </a:p>
          <a:p>
            <a:r>
              <a:rPr lang="en-US" dirty="0"/>
              <a:t>Applications that did not warrant notifications fall into four general categories:</a:t>
            </a:r>
          </a:p>
          <a:p>
            <a:pPr lvl="1"/>
            <a:r>
              <a:rPr lang="en-US" dirty="0"/>
              <a:t>Remediation sites</a:t>
            </a:r>
          </a:p>
          <a:p>
            <a:pPr lvl="1"/>
            <a:r>
              <a:rPr lang="en-US" dirty="0"/>
              <a:t>Other land sites/water sites</a:t>
            </a:r>
          </a:p>
          <a:p>
            <a:pPr lvl="1"/>
            <a:r>
              <a:rPr lang="en-US" dirty="0"/>
              <a:t>Air sites</a:t>
            </a:r>
          </a:p>
          <a:p>
            <a:pPr lvl="1"/>
            <a:r>
              <a:rPr lang="en-US" dirty="0"/>
              <a:t>Refineries not in an EJ area</a:t>
            </a:r>
          </a:p>
        </p:txBody>
      </p:sp>
    </p:spTree>
    <p:extLst>
      <p:ext uri="{BB962C8B-B14F-4D97-AF65-F5344CB8AC3E}">
        <p14:creationId xmlns:p14="http://schemas.microsoft.com/office/powerpoint/2010/main" val="3932692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5" name="Group 114">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6" name="Straight Connector 115">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7" name="Straight Connector 116">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8"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9"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0" name="Isosceles Triangle 119">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1"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2"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3"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4" name="Isosceles Triangle 123">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5" name="Isosceles Triangle 124">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5" name="Title 4">
            <a:extLst>
              <a:ext uri="{FF2B5EF4-FFF2-40B4-BE49-F238E27FC236}">
                <a16:creationId xmlns:a16="http://schemas.microsoft.com/office/drawing/2014/main" id="{8EE5B988-CDC6-4B2B-9BA4-4492BE4DE919}"/>
              </a:ext>
            </a:extLst>
          </p:cNvPr>
          <p:cNvSpPr>
            <a:spLocks noGrp="1"/>
          </p:cNvSpPr>
          <p:nvPr>
            <p:ph type="title"/>
          </p:nvPr>
        </p:nvSpPr>
        <p:spPr>
          <a:xfrm>
            <a:off x="525838" y="1033154"/>
            <a:ext cx="3082293" cy="2124483"/>
          </a:xfrm>
        </p:spPr>
        <p:txBody>
          <a:bodyPr vert="horz" lIns="91440" tIns="45720" rIns="91440" bIns="45720" rtlCol="0" anchor="b">
            <a:normAutofit/>
          </a:bodyPr>
          <a:lstStyle/>
          <a:p>
            <a:pPr algn="r">
              <a:lnSpc>
                <a:spcPct val="90000"/>
              </a:lnSpc>
            </a:pPr>
            <a:r>
              <a:rPr lang="en-US" kern="1200" dirty="0">
                <a:solidFill>
                  <a:schemeClr val="accent1"/>
                </a:solidFill>
                <a:latin typeface="+mj-lt"/>
                <a:ea typeface="+mj-ea"/>
                <a:cs typeface="+mj-cs"/>
              </a:rPr>
              <a:t>Complete-No Outreach (2015-2016)</a:t>
            </a:r>
          </a:p>
        </p:txBody>
      </p:sp>
      <p:pic>
        <p:nvPicPr>
          <p:cNvPr id="13" name="Picture 12">
            <a:extLst>
              <a:ext uri="{FF2B5EF4-FFF2-40B4-BE49-F238E27FC236}">
                <a16:creationId xmlns:a16="http://schemas.microsoft.com/office/drawing/2014/main" id="{E1E3D9EB-7EC1-4E42-ABD4-4313D571A14C}"/>
              </a:ext>
            </a:extLst>
          </p:cNvPr>
          <p:cNvPicPr>
            <a:picLocks noChangeAspect="1"/>
          </p:cNvPicPr>
          <p:nvPr/>
        </p:nvPicPr>
        <p:blipFill>
          <a:blip r:embed="rId2"/>
          <a:stretch>
            <a:fillRect/>
          </a:stretch>
        </p:blipFill>
        <p:spPr>
          <a:xfrm>
            <a:off x="3608131" y="-6081"/>
            <a:ext cx="6997388" cy="6870162"/>
          </a:xfrm>
          <a:prstGeom prst="rect">
            <a:avLst/>
          </a:prstGeom>
        </p:spPr>
      </p:pic>
      <p:sp>
        <p:nvSpPr>
          <p:cNvPr id="25" name="TextBox 24">
            <a:extLst>
              <a:ext uri="{FF2B5EF4-FFF2-40B4-BE49-F238E27FC236}">
                <a16:creationId xmlns:a16="http://schemas.microsoft.com/office/drawing/2014/main" id="{4BE38BB1-56F7-49EA-A12B-36689289D9E6}"/>
              </a:ext>
            </a:extLst>
          </p:cNvPr>
          <p:cNvSpPr txBox="1"/>
          <p:nvPr/>
        </p:nvSpPr>
        <p:spPr>
          <a:xfrm>
            <a:off x="842597" y="3589867"/>
            <a:ext cx="2288999" cy="369332"/>
          </a:xfrm>
          <a:prstGeom prst="rect">
            <a:avLst/>
          </a:prstGeom>
          <a:noFill/>
        </p:spPr>
        <p:txBody>
          <a:bodyPr wrap="square" rtlCol="0">
            <a:spAutoFit/>
          </a:bodyPr>
          <a:lstStyle/>
          <a:p>
            <a:r>
              <a:rPr lang="en-US" dirty="0"/>
              <a:t>Total: 418</a:t>
            </a:r>
          </a:p>
        </p:txBody>
      </p:sp>
    </p:spTree>
    <p:extLst>
      <p:ext uri="{BB962C8B-B14F-4D97-AF65-F5344CB8AC3E}">
        <p14:creationId xmlns:p14="http://schemas.microsoft.com/office/powerpoint/2010/main" val="131001846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EC939B1BC87148A3A1781B4FFECCEA" ma:contentTypeVersion="1" ma:contentTypeDescription="Create a new document." ma:contentTypeScope="" ma:versionID="29b04601e7b9543d5a19d68e6c3cbcec">
  <xsd:schema xmlns:xsd="http://www.w3.org/2001/XMLSchema" xmlns:xs="http://www.w3.org/2001/XMLSchema" xmlns:p="http://schemas.microsoft.com/office/2006/metadata/properties" xmlns:ns1="http://schemas.microsoft.com/sharepoint/v3" targetNamespace="http://schemas.microsoft.com/office/2006/metadata/properties" ma:root="true" ma:fieldsID="4dcce58c87e9fcebab8021569449a8d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051B960-E3B6-47E9-9A17-7B490F702434}"/>
</file>

<file path=customXml/itemProps2.xml><?xml version="1.0" encoding="utf-8"?>
<ds:datastoreItem xmlns:ds="http://schemas.openxmlformats.org/officeDocument/2006/customXml" ds:itemID="{A48DBA2B-94E5-4AE3-919D-79BF45FAE88C}"/>
</file>

<file path=customXml/itemProps3.xml><?xml version="1.0" encoding="utf-8"?>
<ds:datastoreItem xmlns:ds="http://schemas.openxmlformats.org/officeDocument/2006/customXml" ds:itemID="{CF32F63B-F88C-4FF3-A115-3AD324D4EA82}"/>
</file>

<file path=docProps/app.xml><?xml version="1.0" encoding="utf-8"?>
<Properties xmlns="http://schemas.openxmlformats.org/officeDocument/2006/extended-properties" xmlns:vt="http://schemas.openxmlformats.org/officeDocument/2006/docPropsVTypes">
  <Template>Facet</Template>
  <TotalTime>1074</TotalTime>
  <Words>634</Words>
  <Application>Microsoft Office PowerPoint</Application>
  <PresentationFormat>Widescreen</PresentationFormat>
  <Paragraphs>77</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Trebuchet MS</vt:lpstr>
      <vt:lpstr>Wingdings 3</vt:lpstr>
      <vt:lpstr>Facet</vt:lpstr>
      <vt:lpstr>Illinois EPA Environmental Justice Notifications</vt:lpstr>
      <vt:lpstr>EJ Public Participation Policy</vt:lpstr>
      <vt:lpstr>Areas of EJ Concern</vt:lpstr>
      <vt:lpstr>PowerPoint Presentation</vt:lpstr>
      <vt:lpstr>EJ Notification letter</vt:lpstr>
      <vt:lpstr>Distribution List</vt:lpstr>
      <vt:lpstr>Chicago Tribune data</vt:lpstr>
      <vt:lpstr>Illinois EPA review of data</vt:lpstr>
      <vt:lpstr>Complete-No Outreach (2015-2016)</vt:lpstr>
      <vt:lpstr>Complete- No Outreach (2017-2018)</vt:lpstr>
      <vt:lpstr>Examples of reasons for not sending notifications</vt:lpstr>
      <vt:lpstr>Examples of reasons for not sending notifications</vt:lpstr>
      <vt:lpstr>EJ Notification Priorities</vt:lpstr>
      <vt:lpstr>Connecticut EJ requirements</vt:lpstr>
      <vt:lpstr>Connecticut EJ requirements</vt:lpstr>
      <vt:lpstr>Connecticut EJ Requirements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Illinois EPA Environmental Justice Notifications</dc:title>
  <dc:creator>Pressnall, Chris</dc:creator>
  <cp:lastModifiedBy>Pressnall, Chris</cp:lastModifiedBy>
  <cp:revision>23</cp:revision>
  <dcterms:created xsi:type="dcterms:W3CDTF">2018-11-16T19:47:24Z</dcterms:created>
  <dcterms:modified xsi:type="dcterms:W3CDTF">2018-12-04T14:27:30Z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0x01010060EC939B1BC87148A3A1781B4FFECCEA</vt:lpwstr>
  </property>
</Properties>
</file>