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3.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0" r:id="rId1"/>
  </p:sldMasterIdLst>
  <p:sldIdLst>
    <p:sldId id="261" r:id="rId2"/>
    <p:sldId id="314" r:id="rId3"/>
    <p:sldId id="315" r:id="rId4"/>
    <p:sldId id="321" r:id="rId5"/>
    <p:sldId id="316" r:id="rId6"/>
    <p:sldId id="274" r:id="rId7"/>
    <p:sldId id="275" r:id="rId8"/>
    <p:sldId id="276" r:id="rId9"/>
    <p:sldId id="325" r:id="rId10"/>
    <p:sldId id="317" r:id="rId11"/>
    <p:sldId id="323" r:id="rId12"/>
    <p:sldId id="319" r:id="rId13"/>
    <p:sldId id="326" r:id="rId14"/>
    <p:sldId id="354" r:id="rId15"/>
    <p:sldId id="355" r:id="rId16"/>
    <p:sldId id="324" r:id="rId17"/>
    <p:sldId id="282" r:id="rId18"/>
    <p:sldId id="350" r:id="rId19"/>
    <p:sldId id="351" r:id="rId20"/>
    <p:sldId id="352" r:id="rId21"/>
    <p:sldId id="331" r:id="rId22"/>
    <p:sldId id="333" r:id="rId23"/>
    <p:sldId id="335" r:id="rId24"/>
    <p:sldId id="329" r:id="rId25"/>
    <p:sldId id="288" r:id="rId26"/>
    <p:sldId id="356" r:id="rId27"/>
    <p:sldId id="357" r:id="rId28"/>
    <p:sldId id="341" r:id="rId29"/>
    <p:sldId id="291" r:id="rId30"/>
    <p:sldId id="342" r:id="rId31"/>
    <p:sldId id="294" r:id="rId32"/>
    <p:sldId id="297" r:id="rId33"/>
    <p:sldId id="298" r:id="rId34"/>
    <p:sldId id="343" r:id="rId35"/>
    <p:sldId id="299" r:id="rId36"/>
    <p:sldId id="300" r:id="rId37"/>
    <p:sldId id="345" r:id="rId38"/>
    <p:sldId id="306" r:id="rId39"/>
    <p:sldId id="302" r:id="rId40"/>
    <p:sldId id="346" r:id="rId41"/>
    <p:sldId id="308" r:id="rId42"/>
    <p:sldId id="286" r:id="rId43"/>
    <p:sldId id="311" r:id="rId44"/>
    <p:sldId id="310" r:id="rId45"/>
    <p:sldId id="312" r:id="rId46"/>
    <p:sldId id="313" r:id="rId47"/>
    <p:sldId id="347" r:id="rId4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CCECFF"/>
    <a:srgbClr val="FFCC00"/>
    <a:srgbClr val="FF7C80"/>
    <a:srgbClr val="FF6699"/>
    <a:srgbClr val="CCFF66"/>
    <a:srgbClr val="FFCCFF"/>
    <a:srgbClr val="CCFFCC"/>
    <a:srgbClr val="CC99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8" autoAdjust="0"/>
  </p:normalViewPr>
  <p:slideViewPr>
    <p:cSldViewPr>
      <p:cViewPr varScale="1">
        <p:scale>
          <a:sx n="103" d="100"/>
          <a:sy n="103" d="100"/>
        </p:scale>
        <p:origin x="-204" y="-96"/>
      </p:cViewPr>
      <p:guideLst>
        <p:guide orient="horz" pos="2160"/>
        <p:guide pos="2880"/>
      </p:guideLst>
    </p:cSldViewPr>
  </p:slideViewPr>
  <p:outlineViewPr>
    <p:cViewPr>
      <p:scale>
        <a:sx n="33" d="100"/>
        <a:sy n="33" d="100"/>
      </p:scale>
      <p:origin x="0" y="13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F977596E-B148-48B0-A29B-4E235794604C}" type="datetimeFigureOut">
              <a:rPr lang="en-US" smtClean="0"/>
              <a:t>6/2/2015</a:t>
            </a:fld>
            <a:endParaRPr lang="en-US" dirty="0"/>
          </a:p>
        </p:txBody>
      </p:sp>
      <p:sp>
        <p:nvSpPr>
          <p:cNvPr id="2" name="Footer Placeholder 1"/>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a:xfrm>
            <a:off x="8229600" y="6473952"/>
            <a:ext cx="758952" cy="246888"/>
          </a:xfrm>
        </p:spPr>
        <p:txBody>
          <a:bodyPr/>
          <a:lstStyle/>
          <a:p>
            <a:fld id="{B4C4D863-E678-4EA4-AE90-6DF5D81F7ABD}"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977596E-B148-48B0-A29B-4E235794604C}" type="datetimeFigureOut">
              <a:rPr lang="en-US" smtClean="0"/>
              <a:t>6/2/2015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C4D863-E678-4EA4-AE90-6DF5D81F7ABD}"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977596E-B148-48B0-A29B-4E235794604C}" type="datetimeFigureOut">
              <a:rPr lang="en-US" smtClean="0"/>
              <a:t>6/2/2015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C4D863-E678-4EA4-AE90-6DF5D81F7ABD}"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F977596E-B148-48B0-A29B-4E235794604C}" type="datetimeFigureOut">
              <a:rPr lang="en-US" smtClean="0"/>
              <a:t>6/2/2015</a:t>
            </a:fld>
            <a:endParaRPr lang="en-US" dirty="0"/>
          </a:p>
        </p:txBody>
      </p:sp>
      <p:sp>
        <p:nvSpPr>
          <p:cNvPr id="19" name="Footer Placeholder 18"/>
          <p:cNvSpPr>
            <a:spLocks noGrp="1"/>
          </p:cNvSpPr>
          <p:nvPr>
            <p:ph type="ftr" sz="quarter" idx="11"/>
          </p:nvPr>
        </p:nvSpPr>
        <p:spPr>
          <a:xfrm>
            <a:off x="3581400" y="76200"/>
            <a:ext cx="2895600" cy="288925"/>
          </a:xfrm>
        </p:spPr>
        <p:txBody>
          <a:bodyPr/>
          <a:lstStyle/>
          <a:p>
            <a:endParaRPr lang="en-US" dirty="0"/>
          </a:p>
        </p:txBody>
      </p:sp>
      <p:sp>
        <p:nvSpPr>
          <p:cNvPr id="16" name="Slide Number Placeholder 15"/>
          <p:cNvSpPr>
            <a:spLocks noGrp="1"/>
          </p:cNvSpPr>
          <p:nvPr>
            <p:ph type="sldNum" sz="quarter" idx="12"/>
          </p:nvPr>
        </p:nvSpPr>
        <p:spPr>
          <a:xfrm>
            <a:off x="8229600" y="6473952"/>
            <a:ext cx="758952" cy="246888"/>
          </a:xfrm>
        </p:spPr>
        <p:txBody>
          <a:bodyPr/>
          <a:lstStyle/>
          <a:p>
            <a:fld id="{B4C4D863-E678-4EA4-AE90-6DF5D81F7ABD}"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F977596E-B148-48B0-A29B-4E235794604C}" type="datetimeFigureOut">
              <a:rPr lang="en-US" smtClean="0"/>
              <a:t>6/2/2015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B4C4D863-E678-4EA4-AE90-6DF5D81F7ABD}" type="slidenum">
              <a:rPr lang="en-US" smtClean="0"/>
              <a:t>‹#›</a:t>
            </a:fld>
            <a:endParaRPr lang="en-US" dirty="0"/>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F977596E-B148-48B0-A29B-4E235794604C}" type="datetimeFigureOut">
              <a:rPr lang="en-US" smtClean="0"/>
              <a:t>6/2/2015</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31" name="Slide Number Placeholder 30"/>
          <p:cNvSpPr>
            <a:spLocks noGrp="1"/>
          </p:cNvSpPr>
          <p:nvPr>
            <p:ph type="sldNum" sz="quarter" idx="12"/>
          </p:nvPr>
        </p:nvSpPr>
        <p:spPr/>
        <p:txBody>
          <a:bodyPr/>
          <a:lstStyle/>
          <a:p>
            <a:fld id="{B4C4D863-E678-4EA4-AE90-6DF5D81F7ABD}"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F977596E-B148-48B0-A29B-4E235794604C}" type="datetimeFigureOut">
              <a:rPr lang="en-US" smtClean="0"/>
              <a:t>6/2/2015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229600" y="6477000"/>
            <a:ext cx="762000" cy="246888"/>
          </a:xfrm>
        </p:spPr>
        <p:txBody>
          <a:bodyPr/>
          <a:lstStyle/>
          <a:p>
            <a:fld id="{B4C4D863-E678-4EA4-AE90-6DF5D81F7ABD}" type="slidenum">
              <a:rPr lang="en-US" smtClean="0"/>
              <a:t>‹#›</a:t>
            </a:fld>
            <a:endParaRPr lang="en-US" dirty="0"/>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977596E-B148-48B0-A29B-4E235794604C}" type="datetimeFigureOut">
              <a:rPr lang="en-US" smtClean="0"/>
              <a:t>6/2/2015</a:t>
            </a:fld>
            <a:endParaRPr lang="en-US" dirty="0"/>
          </a:p>
        </p:txBody>
      </p:sp>
      <p:sp>
        <p:nvSpPr>
          <p:cNvPr id="21" name="Footer Placeholder 20"/>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C4D863-E678-4EA4-AE90-6DF5D81F7ABD}"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977596E-B148-48B0-A29B-4E235794604C}" type="datetimeFigureOut">
              <a:rPr lang="en-US" smtClean="0"/>
              <a:t>6/2/2015</a:t>
            </a:fld>
            <a:endParaRPr lang="en-US" dirty="0"/>
          </a:p>
        </p:txBody>
      </p:sp>
      <p:sp>
        <p:nvSpPr>
          <p:cNvPr id="24" name="Footer Placeholder 23"/>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C4D863-E678-4EA4-AE90-6DF5D81F7ABD}"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F977596E-B148-48B0-A29B-4E235794604C}" type="datetimeFigureOut">
              <a:rPr lang="en-US" smtClean="0"/>
              <a:t>6/2/2015</a:t>
            </a:fld>
            <a:endParaRPr lang="en-US" dirty="0"/>
          </a:p>
        </p:txBody>
      </p:sp>
      <p:sp>
        <p:nvSpPr>
          <p:cNvPr id="29" name="Footer Placeholder 28"/>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C4D863-E678-4EA4-AE90-6DF5D81F7ABD}"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dirty="0" smtClean="0"/>
              <a:t>Click icon to add picture</a:t>
            </a:r>
            <a:endParaRPr kumimoji="0" lang="en-US" dirty="0"/>
          </a:p>
        </p:txBody>
      </p:sp>
      <p:sp>
        <p:nvSpPr>
          <p:cNvPr id="7" name="Date Placeholder 6"/>
          <p:cNvSpPr>
            <a:spLocks noGrp="1"/>
          </p:cNvSpPr>
          <p:nvPr>
            <p:ph type="dt" sz="half" idx="10"/>
          </p:nvPr>
        </p:nvSpPr>
        <p:spPr/>
        <p:txBody>
          <a:bodyPr/>
          <a:lstStyle/>
          <a:p>
            <a:fld id="{F977596E-B148-48B0-A29B-4E235794604C}" type="datetimeFigureOut">
              <a:rPr lang="en-US" smtClean="0"/>
              <a:t>6/2/2015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1" name="Slide Number Placeholder 30"/>
          <p:cNvSpPr>
            <a:spLocks noGrp="1"/>
          </p:cNvSpPr>
          <p:nvPr>
            <p:ph type="sldNum" sz="quarter" idx="12"/>
          </p:nvPr>
        </p:nvSpPr>
        <p:spPr/>
        <p:txBody>
          <a:bodyPr/>
          <a:lstStyle/>
          <a:p>
            <a:fld id="{B4C4D863-E678-4EA4-AE90-6DF5D81F7ABD}" type="slidenum">
              <a:rPr lang="en-US" smtClean="0"/>
              <a:t>‹#›</a:t>
            </a:fld>
            <a:endParaRPr lang="en-US" dirty="0"/>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F977596E-B148-48B0-A29B-4E235794604C}" type="datetimeFigureOut">
              <a:rPr lang="en-US" smtClean="0"/>
              <a:t>6/2/2015</a:t>
            </a:fld>
            <a:endParaRPr lang="en-US" dirty="0"/>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dirty="0"/>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4C4D863-E678-4EA4-AE90-6DF5D81F7ABD}" type="slidenum">
              <a:rPr lang="en-US" smtClean="0"/>
              <a:t>‹#›</a:t>
            </a:fld>
            <a:endParaRPr lang="en-US" dirty="0"/>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emf"/></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emf"/></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hyperlink" Target="mailto:Scott.Ristau@illinois.gov" TargetMode="External"/><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59" y="1066800"/>
            <a:ext cx="811530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14350" y="457200"/>
            <a:ext cx="8115300" cy="923330"/>
          </a:xfrm>
          <a:prstGeom prst="rect">
            <a:avLst/>
          </a:prstGeom>
          <a:solidFill>
            <a:schemeClr val="bg1"/>
          </a:solidFill>
        </p:spPr>
        <p:txBody>
          <a:bodyPr wrap="square" rtlCol="0">
            <a:spAutoFit/>
          </a:bodyPr>
          <a:lstStyle/>
          <a:p>
            <a:pPr algn="ctr"/>
            <a:r>
              <a:rPr lang="en-US" sz="5400" dirty="0" smtClean="0">
                <a:solidFill>
                  <a:schemeClr val="tx2"/>
                </a:solidFill>
                <a:latin typeface="Times New Roman" panose="02020603050405020304" pitchFamily="18" charset="0"/>
                <a:cs typeface="Times New Roman" panose="02020603050405020304" pitchFamily="18" charset="0"/>
              </a:rPr>
              <a:t>Watershed-based Planning</a:t>
            </a:r>
            <a:endParaRPr lang="en-US" sz="5400" dirty="0">
              <a:solidFill>
                <a:schemeClr val="tx2"/>
              </a:solidFill>
            </a:endParaRPr>
          </a:p>
        </p:txBody>
      </p:sp>
      <p:sp>
        <p:nvSpPr>
          <p:cNvPr id="5" name="TextBox 4"/>
          <p:cNvSpPr txBox="1"/>
          <p:nvPr/>
        </p:nvSpPr>
        <p:spPr>
          <a:xfrm>
            <a:off x="670788" y="5181098"/>
            <a:ext cx="1904186" cy="707886"/>
          </a:xfrm>
          <a:prstGeom prst="rect">
            <a:avLst/>
          </a:prstGeom>
          <a:solidFill>
            <a:schemeClr val="bg1"/>
          </a:solidFill>
          <a:ln w="57150">
            <a:solidFill>
              <a:schemeClr val="tx2"/>
            </a:solidFill>
          </a:ln>
        </p:spPr>
        <p:txBody>
          <a:bodyPr wrap="square" rtlCol="0">
            <a:spAutoFit/>
          </a:bodyPr>
          <a:lstStyle/>
          <a:p>
            <a:r>
              <a:rPr lang="en-US" sz="2000" dirty="0" smtClean="0">
                <a:solidFill>
                  <a:srgbClr val="002060"/>
                </a:solidFill>
                <a:latin typeface="Times New Roman" panose="02020603050405020304" pitchFamily="18" charset="0"/>
                <a:cs typeface="Times New Roman" panose="02020603050405020304" pitchFamily="18" charset="0"/>
              </a:rPr>
              <a:t>Scott Ristau</a:t>
            </a:r>
          </a:p>
          <a:p>
            <a:r>
              <a:rPr lang="en-US" sz="2000" dirty="0" smtClean="0">
                <a:solidFill>
                  <a:srgbClr val="002060"/>
                </a:solidFill>
                <a:latin typeface="Times New Roman" panose="02020603050405020304" pitchFamily="18" charset="0"/>
                <a:cs typeface="Times New Roman" panose="02020603050405020304" pitchFamily="18" charset="0"/>
              </a:rPr>
              <a:t>June 3, 2015</a:t>
            </a:r>
            <a:endParaRPr lang="en-US" sz="2000" dirty="0">
              <a:solidFill>
                <a:srgbClr val="00206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16" y="3429000"/>
            <a:ext cx="1871858" cy="1600438"/>
          </a:xfrm>
          <a:prstGeom prst="rect">
            <a:avLst/>
          </a:prstGeom>
          <a:solidFill>
            <a:schemeClr val="accent1">
              <a:lumMod val="40000"/>
              <a:lumOff val="60000"/>
            </a:schemeClr>
          </a:solidFill>
          <a:ln w="57150">
            <a:solidFill>
              <a:schemeClr val="tx2"/>
            </a:solidFill>
          </a:ln>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779443"/>
            <a:ext cx="2481437" cy="1651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124200"/>
            <a:ext cx="2672651" cy="1779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8135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69332"/>
          </a:xfrm>
          <a:prstGeom prst="rect">
            <a:avLst/>
          </a:prstGeom>
          <a:solidFill>
            <a:srgbClr val="CCFFCC"/>
          </a:solidFill>
          <a:ln w="38100">
            <a:solidFill>
              <a:schemeClr val="tx2"/>
            </a:solidFill>
          </a:ln>
        </p:spPr>
        <p:txBody>
          <a:bodyPr wrap="square" rtlCol="0">
            <a:spAutoFit/>
          </a:bodyPr>
          <a:lstStyle/>
          <a:p>
            <a:r>
              <a:rPr lang="en-US" dirty="0" smtClean="0">
                <a:latin typeface="Times New Roman" panose="02020603050405020304" pitchFamily="18" charset="0"/>
                <a:cs typeface="Times New Roman" panose="02020603050405020304" pitchFamily="18" charset="0"/>
              </a:rPr>
              <a:t>What is a </a:t>
            </a:r>
            <a:r>
              <a:rPr lang="en-US" dirty="0">
                <a:latin typeface="Times New Roman" panose="02020603050405020304" pitchFamily="18" charset="0"/>
                <a:cs typeface="Times New Roman" panose="02020603050405020304" pitchFamily="18" charset="0"/>
              </a:rPr>
              <a:t>W</a:t>
            </a:r>
            <a:r>
              <a:rPr lang="en-US" dirty="0" smtClean="0">
                <a:latin typeface="Times New Roman" panose="02020603050405020304" pitchFamily="18" charset="0"/>
                <a:cs typeface="Times New Roman" panose="02020603050405020304" pitchFamily="18" charset="0"/>
              </a:rPr>
              <a:t>atershed-based Plan?</a:t>
            </a:r>
            <a:endParaRPr lang="en-US"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71500" y="838200"/>
            <a:ext cx="8001000" cy="4370427"/>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“Due </a:t>
            </a:r>
            <a:r>
              <a:rPr lang="en-US" sz="2400" dirty="0">
                <a:latin typeface="Times New Roman" panose="02020603050405020304" pitchFamily="18" charset="0"/>
                <a:cs typeface="Times New Roman" panose="02020603050405020304" pitchFamily="18" charset="0"/>
              </a:rPr>
              <a:t>to the complex and diffuse nature of nonpoint source pollution, the substantial costs to address it, and frequent reliance on voluntary action by individual landowners, successfully addressing nonpoint source pollution to achieve water quality standards often requires years of support from a coalition of stakeholders, programs, and funding sources</a:t>
            </a:r>
            <a:r>
              <a:rPr lang="en-US" sz="2400" dirty="0" smtClean="0">
                <a:latin typeface="Times New Roman" panose="02020603050405020304" pitchFamily="18" charset="0"/>
                <a:cs typeface="Times New Roman" panose="02020603050405020304" pitchFamily="18" charset="0"/>
              </a:rPr>
              <a:t>.</a:t>
            </a:r>
          </a:p>
          <a:p>
            <a:pPr algn="just"/>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Watershed </a:t>
            </a:r>
            <a:r>
              <a:rPr lang="en-US" sz="2400" dirty="0">
                <a:latin typeface="Times New Roman" panose="02020603050405020304" pitchFamily="18" charset="0"/>
                <a:cs typeface="Times New Roman" panose="02020603050405020304" pitchFamily="18" charset="0"/>
              </a:rPr>
              <a:t>planning helps address water quality problems in a holistic manner by fully assessing the potential contributing causes and sources of pollution, then prioritizing restoration and protection strategies to address these problems.” </a:t>
            </a:r>
            <a:r>
              <a:rPr lang="en-US" sz="1400" dirty="0">
                <a:latin typeface="Times New Roman" panose="02020603050405020304" pitchFamily="18" charset="0"/>
                <a:cs typeface="Times New Roman" panose="02020603050405020304" pitchFamily="18" charset="0"/>
              </a:rPr>
              <a:t>-</a:t>
            </a:r>
            <a:r>
              <a:rPr lang="en-US" sz="1400" i="1" dirty="0">
                <a:latin typeface="Times New Roman" panose="02020603050405020304" pitchFamily="18" charset="0"/>
                <a:cs typeface="Times New Roman" panose="02020603050405020304" pitchFamily="18" charset="0"/>
              </a:rPr>
              <a:t>Handbook for Developing Watershed Plans to Restore and Protect Our Waters</a:t>
            </a:r>
          </a:p>
        </p:txBody>
      </p:sp>
    </p:spTree>
    <p:extLst>
      <p:ext uri="{BB962C8B-B14F-4D97-AF65-F5344CB8AC3E}">
        <p14:creationId xmlns:p14="http://schemas.microsoft.com/office/powerpoint/2010/main" val="14358624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69332"/>
          </a:xfrm>
          <a:prstGeom prst="rect">
            <a:avLst/>
          </a:prstGeom>
          <a:solidFill>
            <a:srgbClr val="CCFFCC"/>
          </a:solidFill>
          <a:ln w="38100">
            <a:solidFill>
              <a:schemeClr val="tx2"/>
            </a:solidFill>
          </a:ln>
        </p:spPr>
        <p:txBody>
          <a:bodyPr wrap="square" rtlCol="0">
            <a:spAutoFit/>
          </a:bodyPr>
          <a:lstStyle/>
          <a:p>
            <a:r>
              <a:rPr lang="en-US" dirty="0" smtClean="0">
                <a:latin typeface="Times New Roman" panose="02020603050405020304" pitchFamily="18" charset="0"/>
                <a:cs typeface="Times New Roman" panose="02020603050405020304" pitchFamily="18" charset="0"/>
              </a:rPr>
              <a:t>What is a </a:t>
            </a:r>
            <a:r>
              <a:rPr lang="en-US" dirty="0">
                <a:latin typeface="Times New Roman" panose="02020603050405020304" pitchFamily="18" charset="0"/>
                <a:cs typeface="Times New Roman" panose="02020603050405020304" pitchFamily="18" charset="0"/>
              </a:rPr>
              <a:t>W</a:t>
            </a:r>
            <a:r>
              <a:rPr lang="en-US" dirty="0" smtClean="0">
                <a:latin typeface="Times New Roman" panose="02020603050405020304" pitchFamily="18" charset="0"/>
                <a:cs typeface="Times New Roman" panose="02020603050405020304" pitchFamily="18" charset="0"/>
              </a:rPr>
              <a:t>atershed-based Plan?</a:t>
            </a:r>
            <a:endParaRPr lang="en-US"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71500" y="457200"/>
            <a:ext cx="8181873"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Watershed-based </a:t>
            </a:r>
            <a:r>
              <a:rPr lang="en-US" sz="2400" dirty="0">
                <a:latin typeface="Times New Roman" panose="02020603050405020304" pitchFamily="18" charset="0"/>
                <a:cs typeface="Times New Roman" panose="02020603050405020304" pitchFamily="18" charset="0"/>
              </a:rPr>
              <a:t>planning is a collaborative, stakeholder supported approach to </a:t>
            </a:r>
            <a:r>
              <a:rPr lang="en-US" sz="2400" dirty="0" smtClean="0">
                <a:latin typeface="Times New Roman" panose="02020603050405020304" pitchFamily="18" charset="0"/>
                <a:cs typeface="Times New Roman" panose="02020603050405020304" pitchFamily="18" charset="0"/>
              </a:rPr>
              <a:t>improving </a:t>
            </a:r>
            <a:r>
              <a:rPr lang="en-US" sz="2400" dirty="0">
                <a:latin typeface="Times New Roman" panose="02020603050405020304" pitchFamily="18" charset="0"/>
                <a:cs typeface="Times New Roman" panose="02020603050405020304" pitchFamily="18" charset="0"/>
              </a:rPr>
              <a:t>and protecting water resources</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6629" r="20448"/>
          <a:stretch/>
        </p:blipFill>
        <p:spPr bwMode="auto">
          <a:xfrm>
            <a:off x="571500" y="4157339"/>
            <a:ext cx="4305300" cy="2269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561" y="1600200"/>
            <a:ext cx="3619340" cy="2409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981200"/>
            <a:ext cx="3656055" cy="3445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10463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69332"/>
          </a:xfrm>
          <a:prstGeom prst="rect">
            <a:avLst/>
          </a:prstGeom>
          <a:solidFill>
            <a:srgbClr val="CCFFCC"/>
          </a:solidFill>
          <a:ln w="38100">
            <a:solidFill>
              <a:schemeClr val="tx2"/>
            </a:solidFill>
          </a:ln>
        </p:spPr>
        <p:txBody>
          <a:bodyPr wrap="square" rtlCol="0">
            <a:spAutoFit/>
          </a:bodyPr>
          <a:lstStyle/>
          <a:p>
            <a:r>
              <a:rPr lang="en-US" dirty="0" smtClean="0">
                <a:latin typeface="Times New Roman" panose="02020603050405020304" pitchFamily="18" charset="0"/>
                <a:cs typeface="Times New Roman" panose="02020603050405020304" pitchFamily="18" charset="0"/>
              </a:rPr>
              <a:t>What is a </a:t>
            </a:r>
            <a:r>
              <a:rPr lang="en-US" dirty="0">
                <a:latin typeface="Times New Roman" panose="02020603050405020304" pitchFamily="18" charset="0"/>
                <a:cs typeface="Times New Roman" panose="02020603050405020304" pitchFamily="18" charset="0"/>
              </a:rPr>
              <a:t>W</a:t>
            </a:r>
            <a:r>
              <a:rPr lang="en-US" dirty="0" smtClean="0">
                <a:latin typeface="Times New Roman" panose="02020603050405020304" pitchFamily="18" charset="0"/>
                <a:cs typeface="Times New Roman" panose="02020603050405020304" pitchFamily="18" charset="0"/>
              </a:rPr>
              <a:t>atershed-based Plan?</a:t>
            </a:r>
            <a:endParaRPr lang="en-US"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71500" y="369332"/>
            <a:ext cx="4770327" cy="6001643"/>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Stakeholders are </a:t>
            </a:r>
            <a:r>
              <a:rPr lang="en-US" sz="2400" dirty="0">
                <a:latin typeface="Times New Roman" panose="02020603050405020304" pitchFamily="18" charset="0"/>
                <a:cs typeface="Times New Roman" panose="02020603050405020304" pitchFamily="18" charset="0"/>
              </a:rPr>
              <a:t>people </a:t>
            </a:r>
            <a:r>
              <a:rPr lang="en-US" sz="2400" dirty="0" smtClean="0">
                <a:latin typeface="Times New Roman" panose="02020603050405020304" pitchFamily="18" charset="0"/>
                <a:cs typeface="Times New Roman" panose="02020603050405020304" pitchFamily="18" charset="0"/>
              </a:rPr>
              <a:t>who live, work, or recreate </a:t>
            </a:r>
            <a:r>
              <a:rPr lang="en-US" sz="2400" dirty="0">
                <a:latin typeface="Times New Roman" panose="02020603050405020304" pitchFamily="18" charset="0"/>
                <a:cs typeface="Times New Roman" panose="02020603050405020304" pitchFamily="18" charset="0"/>
              </a:rPr>
              <a:t>in the </a:t>
            </a:r>
            <a:r>
              <a:rPr lang="en-US" sz="2400" dirty="0" smtClean="0">
                <a:latin typeface="Times New Roman" panose="02020603050405020304" pitchFamily="18" charset="0"/>
                <a:cs typeface="Times New Roman" panose="02020603050405020304" pitchFamily="18" charset="0"/>
              </a:rPr>
              <a:t>watershed.  </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Stakeholders can include </a:t>
            </a:r>
            <a:r>
              <a:rPr lang="en-US" sz="2400" dirty="0">
                <a:latin typeface="Times New Roman" panose="02020603050405020304" pitchFamily="18" charset="0"/>
                <a:cs typeface="Times New Roman" panose="02020603050405020304" pitchFamily="18" charset="0"/>
              </a:rPr>
              <a:t>representatives from local governments, conservation and park districts, nonprofit organizations, businesses, local landowners, homeowners associations, and many others.</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Stakeholder involvement is critical at every stage of plan development and </a:t>
            </a:r>
            <a:r>
              <a:rPr lang="en-US" sz="2400" dirty="0" smtClean="0">
                <a:latin typeface="Times New Roman" panose="02020603050405020304" pitchFamily="18" charset="0"/>
                <a:cs typeface="Times New Roman" panose="02020603050405020304" pitchFamily="18" charset="0"/>
              </a:rPr>
              <a:t>implementation, and it will increase the probability of long-term success.</a:t>
            </a:r>
            <a:endParaRPr lang="en-US" sz="1400" i="1" dirty="0">
              <a:latin typeface="Times New Roman" panose="02020603050405020304" pitchFamily="18" charset="0"/>
              <a:cs typeface="Times New Roman" panose="02020603050405020304" pitchFamily="18" charset="0"/>
            </a:endParaRPr>
          </a:p>
        </p:txBody>
      </p:sp>
      <p:pic>
        <p:nvPicPr>
          <p:cNvPr id="2052" name="Picture 4" descr="C:\Users\scott.ristau\AppData\Local\Microsoft\Windows\Temporary Internet Files\Content.IE5\9JOQBKTA\cooperation-logo[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827" y="1447801"/>
            <a:ext cx="3316110" cy="3316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276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CCFF"/>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Why Write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71500" y="537295"/>
            <a:ext cx="8001000" cy="156966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Clean and abundant water, healthy lakes and streams, and safety from flooding are important for residents, agricultural producers, </a:t>
            </a:r>
            <a:r>
              <a:rPr lang="en-US" sz="2400" dirty="0" smtClean="0">
                <a:latin typeface="Times New Roman" panose="02020603050405020304" pitchFamily="18" charset="0"/>
                <a:cs typeface="Times New Roman" panose="02020603050405020304" pitchFamily="18" charset="0"/>
              </a:rPr>
              <a:t>businesses, </a:t>
            </a:r>
            <a:r>
              <a:rPr lang="en-US" sz="2400" dirty="0">
                <a:latin typeface="Times New Roman" panose="02020603050405020304" pitchFamily="18" charset="0"/>
                <a:cs typeface="Times New Roman" panose="02020603050405020304" pitchFamily="18" charset="0"/>
              </a:rPr>
              <a:t>and the economic and environmental health of our communities.</a:t>
            </a:r>
            <a:endParaRPr lang="en-US" sz="2400" i="1" dirty="0">
              <a:latin typeface="Times New Roman" panose="02020603050405020304" pitchFamily="18" charset="0"/>
              <a:cs typeface="Times New Roman" panose="02020603050405020304" pitchFamily="18" charset="0"/>
            </a:endParaRPr>
          </a:p>
        </p:txBody>
      </p:sp>
      <p:pic>
        <p:nvPicPr>
          <p:cNvPr id="205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9207" y="3437706"/>
            <a:ext cx="2373294" cy="3095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086173"/>
            <a:ext cx="2054224" cy="1219201"/>
          </a:xfrm>
          <a:prstGeom prst="rect">
            <a:avLst/>
          </a:prstGeom>
          <a:noFill/>
          <a:ln>
            <a:noFill/>
          </a:ln>
        </p:spPr>
      </p:pic>
      <p:pic>
        <p:nvPicPr>
          <p:cNvPr id="18" name="Picture 1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45" y="2331660"/>
            <a:ext cx="2517775" cy="1882775"/>
          </a:xfrm>
          <a:prstGeom prst="rect">
            <a:avLst/>
          </a:prstGeom>
          <a:noFill/>
          <a:ln>
            <a:noFill/>
          </a:ln>
        </p:spPr>
      </p:pic>
      <p:pic>
        <p:nvPicPr>
          <p:cNvPr id="14" name="Picture 13" descr="NRCSOR00054.jpg"/>
          <p:cNvPicPr/>
          <p:nvPr/>
        </p:nvPicPr>
        <p:blipFill>
          <a:blip r:embed="rId5" cstate="print"/>
          <a:stretch>
            <a:fillRect/>
          </a:stretch>
        </p:blipFill>
        <p:spPr>
          <a:xfrm>
            <a:off x="571500" y="4419600"/>
            <a:ext cx="3086100" cy="2113206"/>
          </a:xfrm>
          <a:prstGeom prst="rect">
            <a:avLst/>
          </a:prstGeom>
        </p:spPr>
      </p:pic>
      <p:pic>
        <p:nvPicPr>
          <p:cNvPr id="15" name="Picture 7" descr="100_1414"/>
          <p:cNvPicPr>
            <a:picLocks noChangeAspect="1" noChangeArrowheads="1"/>
          </p:cNvPicPr>
          <p:nvPr/>
        </p:nvPicPr>
        <p:blipFill>
          <a:blip r:embed="rId6" cstate="print"/>
          <a:srcRect/>
          <a:stretch>
            <a:fillRect/>
          </a:stretch>
        </p:blipFill>
        <p:spPr bwMode="auto">
          <a:xfrm>
            <a:off x="3334701" y="3733800"/>
            <a:ext cx="3144445" cy="2363186"/>
          </a:xfrm>
          <a:prstGeom prst="rect">
            <a:avLst/>
          </a:prstGeom>
          <a:noFill/>
        </p:spPr>
      </p:pic>
      <p:pic>
        <p:nvPicPr>
          <p:cNvPr id="16" name="Picture 15"/>
          <p:cNvPicPr/>
          <p:nvPr/>
        </p:nvPicPr>
        <p:blipFill>
          <a:blip r:embed="rId7">
            <a:extLst>
              <a:ext uri="{28A0092B-C50C-407E-A947-70E740481C1C}">
                <a14:useLocalDpi xmlns:a14="http://schemas.microsoft.com/office/drawing/2010/main" val="0"/>
              </a:ext>
            </a:extLst>
          </a:blip>
          <a:srcRect/>
          <a:stretch>
            <a:fillRect/>
          </a:stretch>
        </p:blipFill>
        <p:spPr bwMode="auto">
          <a:xfrm>
            <a:off x="3306993" y="2340896"/>
            <a:ext cx="2312670" cy="1265555"/>
          </a:xfrm>
          <a:prstGeom prst="rect">
            <a:avLst/>
          </a:prstGeom>
          <a:noFill/>
          <a:ln>
            <a:noFill/>
          </a:ln>
        </p:spPr>
      </p:pic>
    </p:spTree>
    <p:extLst>
      <p:ext uri="{BB962C8B-B14F-4D97-AF65-F5344CB8AC3E}">
        <p14:creationId xmlns:p14="http://schemas.microsoft.com/office/powerpoint/2010/main" val="24335069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CCFF"/>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Why Write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71055" y="533400"/>
            <a:ext cx="5507182" cy="5524589"/>
          </a:xfrm>
          <a:prstGeom prst="rect">
            <a:avLst/>
          </a:prstGeom>
          <a:noFill/>
        </p:spPr>
        <p:txBody>
          <a:bodyPr wrap="square" rtlCol="0">
            <a:spAutoFit/>
          </a:bodyPr>
          <a:lstStyle/>
          <a:p>
            <a:pPr algn="just">
              <a:spcAft>
                <a:spcPts val="600"/>
              </a:spcAft>
            </a:pPr>
            <a:r>
              <a:rPr lang="en-US" sz="2400" b="1" dirty="0">
                <a:latin typeface="Times New Roman" panose="02020603050405020304" pitchFamily="18" charset="0"/>
                <a:cs typeface="Times New Roman" panose="02020603050405020304" pitchFamily="18" charset="0"/>
              </a:rPr>
              <a:t>A watershed-based plan can help</a:t>
            </a:r>
            <a:r>
              <a:rPr lang="en-US" sz="2400" b="1" dirty="0" smtClean="0">
                <a:latin typeface="Times New Roman" panose="02020603050405020304" pitchFamily="18" charset="0"/>
                <a:cs typeface="Times New Roman" panose="02020603050405020304" pitchFamily="18" charset="0"/>
              </a:rPr>
              <a:t>:</a:t>
            </a:r>
          </a:p>
          <a:p>
            <a:pPr marL="285750" indent="-285750">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Identify problems, define goals and objectives, </a:t>
            </a:r>
            <a:r>
              <a:rPr lang="en-US" sz="2000" dirty="0" smtClean="0">
                <a:latin typeface="Times New Roman" panose="02020603050405020304" pitchFamily="18" charset="0"/>
                <a:cs typeface="Times New Roman" panose="02020603050405020304" pitchFamily="18" charset="0"/>
              </a:rPr>
              <a:t>and </a:t>
            </a:r>
            <a:r>
              <a:rPr lang="en-US" sz="2000" dirty="0">
                <a:latin typeface="Times New Roman" panose="02020603050405020304" pitchFamily="18" charset="0"/>
                <a:cs typeface="Times New Roman" panose="02020603050405020304" pitchFamily="18" charset="0"/>
              </a:rPr>
              <a:t>establish priorities.</a:t>
            </a:r>
          </a:p>
          <a:p>
            <a:pPr marL="285750" indent="-285750">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Educate and involve stakeholders.</a:t>
            </a:r>
          </a:p>
          <a:p>
            <a:pPr marL="285750" indent="-285750">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Facilitate partnerships and collaboration among stakeholders.</a:t>
            </a:r>
          </a:p>
          <a:p>
            <a:pPr marL="285750" indent="-285750">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Guide </a:t>
            </a:r>
            <a:r>
              <a:rPr lang="en-US" sz="2000" dirty="0" smtClean="0">
                <a:latin typeface="Times New Roman" panose="02020603050405020304" pitchFamily="18" charset="0"/>
                <a:cs typeface="Times New Roman" panose="02020603050405020304" pitchFamily="18" charset="0"/>
              </a:rPr>
              <a:t>regulation and the implementation </a:t>
            </a:r>
            <a:r>
              <a:rPr lang="en-US" sz="2000" dirty="0">
                <a:latin typeface="Times New Roman" panose="02020603050405020304" pitchFamily="18" charset="0"/>
                <a:cs typeface="Times New Roman" panose="02020603050405020304" pitchFamily="18" charset="0"/>
              </a:rPr>
              <a:t>of management practices</a:t>
            </a:r>
            <a:r>
              <a:rPr lang="en-US" sz="2000" dirty="0" smtClean="0">
                <a:latin typeface="Times New Roman" panose="02020603050405020304" pitchFamily="18" charset="0"/>
                <a:cs typeface="Times New Roman" panose="02020603050405020304" pitchFamily="18" charset="0"/>
              </a:rPr>
              <a:t>.</a:t>
            </a:r>
          </a:p>
          <a:p>
            <a:pPr marL="285750" indent="-285750">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Support local zoning decisions, development standards, and transportation planning.</a:t>
            </a:r>
            <a:endParaRPr lang="en-US" sz="2000" dirty="0">
              <a:latin typeface="Times New Roman" panose="02020603050405020304" pitchFamily="18" charset="0"/>
              <a:cs typeface="Times New Roman" panose="02020603050405020304" pitchFamily="18" charset="0"/>
            </a:endParaRPr>
          </a:p>
          <a:p>
            <a:pPr marL="285750" indent="-285750">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Reduce the impacts of pollution on surface water and groundwater.</a:t>
            </a:r>
          </a:p>
          <a:p>
            <a:pPr marL="285750" indent="-285750">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Restore lakes, </a:t>
            </a:r>
            <a:r>
              <a:rPr lang="en-US" sz="2000" dirty="0" smtClean="0">
                <a:latin typeface="Times New Roman" panose="02020603050405020304" pitchFamily="18" charset="0"/>
                <a:cs typeface="Times New Roman" panose="02020603050405020304" pitchFamily="18" charset="0"/>
              </a:rPr>
              <a:t>streams, </a:t>
            </a:r>
            <a:r>
              <a:rPr lang="en-US" sz="2000" dirty="0">
                <a:latin typeface="Times New Roman" panose="02020603050405020304" pitchFamily="18" charset="0"/>
                <a:cs typeface="Times New Roman" panose="02020603050405020304" pitchFamily="18" charset="0"/>
              </a:rPr>
              <a:t>and wetlands to a healthy condition</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1026" name="Picture 2" descr="C:\Users\scott.ristau\AppData\Local\Microsoft\Windows\Temporary Internet Files\Content.IE5\6MZG327Z\self-help1[1].jpg"/>
          <p:cNvPicPr>
            <a:picLocks noChangeAspect="1" noChangeArrowheads="1"/>
          </p:cNvPicPr>
          <p:nvPr/>
        </p:nvPicPr>
        <p:blipFill rotWithShape="1">
          <a:blip r:embed="rId2">
            <a:extLst>
              <a:ext uri="{28A0092B-C50C-407E-A947-70E740481C1C}">
                <a14:useLocalDpi xmlns:a14="http://schemas.microsoft.com/office/drawing/2010/main" val="0"/>
              </a:ext>
            </a:extLst>
          </a:blip>
          <a:srcRect l="28853"/>
          <a:stretch/>
        </p:blipFill>
        <p:spPr bwMode="auto">
          <a:xfrm>
            <a:off x="6096000" y="1509142"/>
            <a:ext cx="2476885" cy="351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7518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CCFF"/>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Why Write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33400" y="533400"/>
            <a:ext cx="4722091" cy="4847481"/>
          </a:xfrm>
          <a:prstGeom prst="rect">
            <a:avLst/>
          </a:prstGeom>
          <a:noFill/>
        </p:spPr>
        <p:txBody>
          <a:bodyPr wrap="square" rtlCol="0">
            <a:spAutoFit/>
          </a:bodyPr>
          <a:lstStyle/>
          <a:p>
            <a:pPr algn="just">
              <a:spcAft>
                <a:spcPts val="600"/>
              </a:spcAft>
            </a:pPr>
            <a:r>
              <a:rPr lang="en-US" sz="2400" b="1" dirty="0">
                <a:latin typeface="Times New Roman" panose="02020603050405020304" pitchFamily="18" charset="0"/>
                <a:cs typeface="Times New Roman" panose="02020603050405020304" pitchFamily="18" charset="0"/>
              </a:rPr>
              <a:t>A watershed-based plan can help</a:t>
            </a:r>
            <a:r>
              <a:rPr lang="en-US" sz="2400" b="1" dirty="0" smtClean="0">
                <a:latin typeface="Times New Roman" panose="02020603050405020304" pitchFamily="18" charset="0"/>
                <a:cs typeface="Times New Roman" panose="02020603050405020304" pitchFamily="18" charset="0"/>
              </a:rPr>
              <a:t>:</a:t>
            </a:r>
          </a:p>
          <a:p>
            <a:pPr marL="285750" indent="-285750">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Conserve </a:t>
            </a:r>
            <a:r>
              <a:rPr lang="en-US" sz="2000" dirty="0">
                <a:latin typeface="Times New Roman" panose="02020603050405020304" pitchFamily="18" charset="0"/>
                <a:cs typeface="Times New Roman" panose="02020603050405020304" pitchFamily="18" charset="0"/>
              </a:rPr>
              <a:t>prime </a:t>
            </a:r>
            <a:r>
              <a:rPr lang="en-US" sz="2000" dirty="0" smtClean="0">
                <a:latin typeface="Times New Roman" panose="02020603050405020304" pitchFamily="18" charset="0"/>
                <a:cs typeface="Times New Roman" panose="02020603050405020304" pitchFamily="18" charset="0"/>
              </a:rPr>
              <a:t>farmland.</a:t>
            </a:r>
            <a:endParaRPr lang="en-US" sz="2000" dirty="0">
              <a:latin typeface="Times New Roman" panose="02020603050405020304" pitchFamily="18" charset="0"/>
              <a:cs typeface="Times New Roman" panose="02020603050405020304" pitchFamily="18" charset="0"/>
            </a:endParaRPr>
          </a:p>
          <a:p>
            <a:pPr marL="285750" indent="-285750">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Prevent and reduce flood damage.</a:t>
            </a:r>
          </a:p>
          <a:p>
            <a:pPr marL="285750" indent="-285750">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Protect and enhance natural resources and recreational opportunities.</a:t>
            </a:r>
          </a:p>
          <a:p>
            <a:pPr marL="285750" indent="-285750">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Achieve Total Maximum Daily Loads (TMDLs).</a:t>
            </a:r>
          </a:p>
          <a:p>
            <a:pPr marL="285750" indent="-285750">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Support sustainable communities and economic growth.</a:t>
            </a:r>
          </a:p>
          <a:p>
            <a:pPr marL="285750" indent="-285750">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Target limited financial resources.</a:t>
            </a:r>
          </a:p>
          <a:p>
            <a:pPr marL="285750" indent="-285750">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Identify and enhance funding opportunities (i.e., 319, ICWI</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16" name="Picture 1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1143000"/>
            <a:ext cx="3505200" cy="4343400"/>
          </a:xfrm>
          <a:prstGeom prst="rect">
            <a:avLst/>
          </a:prstGeom>
          <a:noFill/>
          <a:ln>
            <a:noFill/>
          </a:ln>
        </p:spPr>
      </p:pic>
    </p:spTree>
    <p:extLst>
      <p:ext uri="{BB962C8B-B14F-4D97-AF65-F5344CB8AC3E}">
        <p14:creationId xmlns:p14="http://schemas.microsoft.com/office/powerpoint/2010/main" val="23557570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CCFF"/>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Why Write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09600" y="609600"/>
            <a:ext cx="8229600" cy="461665"/>
          </a:xfrm>
          <a:prstGeom prst="rect">
            <a:avLst/>
          </a:prstGeom>
          <a:noFill/>
        </p:spPr>
        <p:txBody>
          <a:bodyPr wrap="square" rtlCol="0">
            <a:spAutoFit/>
          </a:bodyPr>
          <a:lstStyle/>
          <a:p>
            <a:pPr algn="ctr"/>
            <a:r>
              <a:rPr lang="fr-FR" sz="2400" b="1" dirty="0" smtClean="0">
                <a:latin typeface="Times New Roman" panose="02020603050405020304" pitchFamily="18" charset="0"/>
                <a:cs typeface="Times New Roman" panose="02020603050405020304" pitchFamily="18" charset="0"/>
              </a:rPr>
              <a:t>NPS </a:t>
            </a:r>
            <a:r>
              <a:rPr lang="fr-FR" sz="2400" b="1" dirty="0">
                <a:latin typeface="Times New Roman" panose="02020603050405020304" pitchFamily="18" charset="0"/>
                <a:cs typeface="Times New Roman" panose="02020603050405020304" pitchFamily="18" charset="0"/>
              </a:rPr>
              <a:t>Pollution Control Financial Assistance Program</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09600" y="1280216"/>
            <a:ext cx="4492978" cy="5124480"/>
          </a:xfrm>
          <a:prstGeom prst="rect">
            <a:avLst/>
          </a:prstGeom>
          <a:noFill/>
        </p:spPr>
        <p:txBody>
          <a:bodyPr wrap="square" rtlCol="0">
            <a:spAutoFit/>
          </a:bodyPr>
          <a:lstStyle/>
          <a:p>
            <a:pPr>
              <a:spcAft>
                <a:spcPts val="600"/>
              </a:spcAft>
            </a:pPr>
            <a:r>
              <a:rPr lang="en-US" sz="2400" dirty="0">
                <a:latin typeface="Times New Roman" panose="02020603050405020304" pitchFamily="18" charset="0"/>
                <a:cs typeface="Times New Roman" panose="02020603050405020304" pitchFamily="18" charset="0"/>
              </a:rPr>
              <a:t>Under Section 319(h) of the Clean Water </a:t>
            </a:r>
            <a:r>
              <a:rPr lang="en-US" sz="2400" dirty="0" smtClean="0">
                <a:latin typeface="Times New Roman" panose="02020603050405020304" pitchFamily="18" charset="0"/>
                <a:cs typeface="Times New Roman" panose="02020603050405020304" pitchFamily="18" charset="0"/>
              </a:rPr>
              <a:t>Act:</a:t>
            </a:r>
          </a:p>
          <a:p>
            <a:pPr marL="342900" indent="-342900">
              <a:spcAft>
                <a:spcPts val="1200"/>
              </a:spcAft>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Illinois </a:t>
            </a:r>
            <a:r>
              <a:rPr lang="en-US" sz="2400" dirty="0">
                <a:latin typeface="Times New Roman" panose="02020603050405020304" pitchFamily="18" charset="0"/>
                <a:cs typeface="Times New Roman" panose="02020603050405020304" pitchFamily="18" charset="0"/>
              </a:rPr>
              <a:t>EPA </a:t>
            </a:r>
            <a:r>
              <a:rPr lang="en-US" sz="2400" dirty="0" smtClean="0">
                <a:latin typeface="Times New Roman" panose="02020603050405020304" pitchFamily="18" charset="0"/>
                <a:cs typeface="Times New Roman" panose="02020603050405020304" pitchFamily="18" charset="0"/>
              </a:rPr>
              <a:t>makes </a:t>
            </a:r>
            <a:r>
              <a:rPr lang="en-US" sz="2400" dirty="0">
                <a:latin typeface="Times New Roman" panose="02020603050405020304" pitchFamily="18" charset="0"/>
                <a:cs typeface="Times New Roman" panose="02020603050405020304" pitchFamily="18" charset="0"/>
              </a:rPr>
              <a:t>federal </a:t>
            </a:r>
            <a:r>
              <a:rPr lang="en-US" sz="2400" dirty="0" smtClean="0">
                <a:latin typeface="Times New Roman" panose="02020603050405020304" pitchFamily="18" charset="0"/>
                <a:cs typeface="Times New Roman" panose="02020603050405020304" pitchFamily="18" charset="0"/>
              </a:rPr>
              <a:t>grant funds available to </a:t>
            </a:r>
            <a:r>
              <a:rPr lang="en-US" sz="2400" dirty="0">
                <a:latin typeface="Times New Roman" panose="02020603050405020304" pitchFamily="18" charset="0"/>
                <a:cs typeface="Times New Roman" panose="02020603050405020304" pitchFamily="18" charset="0"/>
              </a:rPr>
              <a:t>implement nonpoint source (NPS) pollution control </a:t>
            </a:r>
            <a:r>
              <a:rPr lang="en-US" sz="2400" dirty="0" smtClean="0">
                <a:latin typeface="Times New Roman" panose="02020603050405020304" pitchFamily="18" charset="0"/>
                <a:cs typeface="Times New Roman" panose="02020603050405020304" pitchFamily="18" charset="0"/>
              </a:rPr>
              <a:t>projects.</a:t>
            </a:r>
            <a:endParaRPr lang="en-US" sz="2400" dirty="0">
              <a:latin typeface="Times New Roman" panose="02020603050405020304" pitchFamily="18" charset="0"/>
              <a:cs typeface="Times New Roman" panose="02020603050405020304" pitchFamily="18" charset="0"/>
            </a:endParaRPr>
          </a:p>
          <a:p>
            <a:pPr marL="342900" indent="-342900">
              <a:spcAft>
                <a:spcPts val="1200"/>
              </a:spcAft>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Grant </a:t>
            </a:r>
            <a:r>
              <a:rPr lang="en-US" sz="2400" dirty="0">
                <a:latin typeface="Times New Roman" panose="02020603050405020304" pitchFamily="18" charset="0"/>
                <a:cs typeface="Times New Roman" panose="02020603050405020304" pitchFamily="18" charset="0"/>
              </a:rPr>
              <a:t>guidelines </a:t>
            </a:r>
            <a:r>
              <a:rPr lang="en-US" sz="2400" dirty="0" smtClean="0">
                <a:latin typeface="Times New Roman" panose="02020603050405020304" pitchFamily="18" charset="0"/>
                <a:cs typeface="Times New Roman" panose="02020603050405020304" pitchFamily="18" charset="0"/>
              </a:rPr>
              <a:t>now require </a:t>
            </a:r>
            <a:r>
              <a:rPr lang="en-US" sz="2400" dirty="0">
                <a:latin typeface="Times New Roman" panose="02020603050405020304" pitchFamily="18" charset="0"/>
                <a:cs typeface="Times New Roman" panose="02020603050405020304" pitchFamily="18" charset="0"/>
              </a:rPr>
              <a:t>that most of the available grant funds go toward restoring impaired waters through the implementation of watershed-based </a:t>
            </a:r>
            <a:r>
              <a:rPr lang="en-US" sz="2400" dirty="0" smtClean="0">
                <a:latin typeface="Times New Roman" panose="02020603050405020304" pitchFamily="18" charset="0"/>
                <a:cs typeface="Times New Roman" panose="02020603050405020304" pitchFamily="18" charset="0"/>
              </a:rPr>
              <a:t>plans that </a:t>
            </a:r>
            <a:r>
              <a:rPr lang="en-US" sz="2400" dirty="0">
                <a:latin typeface="Times New Roman" panose="02020603050405020304" pitchFamily="18" charset="0"/>
                <a:cs typeface="Times New Roman" panose="02020603050405020304" pitchFamily="18" charset="0"/>
              </a:rPr>
              <a:t>meet the nine minimum </a:t>
            </a:r>
            <a:r>
              <a:rPr lang="en-US" sz="2400" dirty="0" smtClean="0">
                <a:latin typeface="Times New Roman" panose="02020603050405020304" pitchFamily="18" charset="0"/>
                <a:cs typeface="Times New Roman" panose="02020603050405020304" pitchFamily="18" charset="0"/>
              </a:rPr>
              <a:t>elements.</a:t>
            </a:r>
            <a:endParaRPr lang="en-US" sz="2400" dirty="0">
              <a:latin typeface="Times New Roman" panose="02020603050405020304" pitchFamily="18" charset="0"/>
              <a:cs typeface="Times New Roman" panose="02020603050405020304" pitchFamily="18" charset="0"/>
            </a:endParaRPr>
          </a:p>
        </p:txBody>
      </p:sp>
      <p:pic>
        <p:nvPicPr>
          <p:cNvPr id="1026" name="Picture 2" descr="C:\Users\scott.ristau\AppData\Local\Microsoft\Windows\Temporary Internet Files\Content.IE5\QQSX8QL2\money+tre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127956"/>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3296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066800" y="457200"/>
            <a:ext cx="70104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Nine Minimum Elements of a Watershed-based Plan</a:t>
            </a:r>
          </a:p>
        </p:txBody>
      </p:sp>
      <p:sp>
        <p:nvSpPr>
          <p:cNvPr id="3" name="TextBox 2"/>
          <p:cNvSpPr txBox="1"/>
          <p:nvPr/>
        </p:nvSpPr>
        <p:spPr>
          <a:xfrm>
            <a:off x="443347" y="914400"/>
            <a:ext cx="8243453" cy="5478423"/>
          </a:xfrm>
          <a:prstGeom prst="rect">
            <a:avLst/>
          </a:prstGeom>
          <a:noFill/>
        </p:spPr>
        <p:txBody>
          <a:bodyPr wrap="square" rtlCol="0">
            <a:spAutoFit/>
          </a:bodyPr>
          <a:lstStyle/>
          <a:p>
            <a:pPr marL="342900" indent="-342900" algn="just">
              <a:spcBef>
                <a:spcPts val="1200"/>
              </a:spcBef>
              <a:buFont typeface="+mj-lt"/>
              <a:buAutoNum type="arabicPeriod"/>
            </a:pPr>
            <a:r>
              <a:rPr lang="en-US" dirty="0" smtClean="0">
                <a:latin typeface="Times New Roman" panose="02020603050405020304" pitchFamily="18" charset="0"/>
                <a:cs typeface="Times New Roman" panose="02020603050405020304" pitchFamily="18" charset="0"/>
              </a:rPr>
              <a:t>Identify </a:t>
            </a:r>
            <a:r>
              <a:rPr lang="en-US" dirty="0">
                <a:latin typeface="Times New Roman" panose="02020603050405020304" pitchFamily="18" charset="0"/>
                <a:cs typeface="Times New Roman" panose="02020603050405020304" pitchFamily="18" charset="0"/>
              </a:rPr>
              <a:t>causes </a:t>
            </a:r>
            <a:r>
              <a:rPr lang="en-US" dirty="0" smtClean="0">
                <a:latin typeface="Times New Roman" panose="02020603050405020304" pitchFamily="18" charset="0"/>
                <a:cs typeface="Times New Roman" panose="02020603050405020304" pitchFamily="18" charset="0"/>
              </a:rPr>
              <a:t>and </a:t>
            </a:r>
            <a:r>
              <a:rPr lang="en-US" dirty="0">
                <a:latin typeface="Times New Roman" panose="02020603050405020304" pitchFamily="18" charset="0"/>
                <a:cs typeface="Times New Roman" panose="02020603050405020304" pitchFamily="18" charset="0"/>
              </a:rPr>
              <a:t>sources </a:t>
            </a:r>
            <a:r>
              <a:rPr lang="en-US" dirty="0" smtClean="0">
                <a:latin typeface="Times New Roman" panose="02020603050405020304" pitchFamily="18" charset="0"/>
                <a:cs typeface="Times New Roman" panose="02020603050405020304" pitchFamily="18" charset="0"/>
              </a:rPr>
              <a:t>of water pollution and </a:t>
            </a:r>
            <a:r>
              <a:rPr lang="en-US" dirty="0">
                <a:latin typeface="Times New Roman" panose="02020603050405020304" pitchFamily="18" charset="0"/>
                <a:cs typeface="Times New Roman" panose="02020603050405020304" pitchFamily="18" charset="0"/>
              </a:rPr>
              <a:t>estimate existing pollutant loads</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342900" indent="-342900" algn="just">
              <a:spcBef>
                <a:spcPts val="1200"/>
              </a:spcBef>
              <a:buFont typeface="+mj-lt"/>
              <a:buAutoNum type="arabicPeriod"/>
            </a:pPr>
            <a:r>
              <a:rPr lang="en-US" dirty="0" smtClean="0">
                <a:latin typeface="Times New Roman" panose="02020603050405020304" pitchFamily="18" charset="0"/>
                <a:cs typeface="Times New Roman" panose="02020603050405020304" pitchFamily="18" charset="0"/>
              </a:rPr>
              <a:t>Set </a:t>
            </a:r>
            <a:r>
              <a:rPr lang="en-US" dirty="0">
                <a:latin typeface="Times New Roman" panose="02020603050405020304" pitchFamily="18" charset="0"/>
                <a:cs typeface="Times New Roman" panose="02020603050405020304" pitchFamily="18" charset="0"/>
              </a:rPr>
              <a:t>water quality goals and load reduction targets to achieve those goals, and estimate load reductions expected from recommended management measures</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342900" indent="-342900" algn="just">
              <a:spcBef>
                <a:spcPts val="1200"/>
              </a:spcBef>
              <a:buFont typeface="+mj-lt"/>
              <a:buAutoNum type="arabicPeriod"/>
            </a:pPr>
            <a:r>
              <a:rPr lang="en-US" dirty="0" smtClean="0">
                <a:latin typeface="Times New Roman" panose="02020603050405020304" pitchFamily="18" charset="0"/>
                <a:cs typeface="Times New Roman" panose="02020603050405020304" pitchFamily="18" charset="0"/>
              </a:rPr>
              <a:t>Describe </a:t>
            </a:r>
            <a:r>
              <a:rPr lang="en-US" dirty="0">
                <a:latin typeface="Times New Roman" panose="02020603050405020304" pitchFamily="18" charset="0"/>
                <a:cs typeface="Times New Roman" panose="02020603050405020304" pitchFamily="18" charset="0"/>
              </a:rPr>
              <a:t>the management measures needed to achieve load reduction targets</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342900" indent="-342900" algn="just">
              <a:spcBef>
                <a:spcPts val="1200"/>
              </a:spcBef>
              <a:buFont typeface="+mj-lt"/>
              <a:buAutoNum type="arabicPeriod"/>
            </a:pPr>
            <a:r>
              <a:rPr lang="en-US" dirty="0" smtClean="0">
                <a:latin typeface="Times New Roman" panose="02020603050405020304" pitchFamily="18" charset="0"/>
                <a:cs typeface="Times New Roman" panose="02020603050405020304" pitchFamily="18" charset="0"/>
              </a:rPr>
              <a:t>Describe </a:t>
            </a:r>
            <a:r>
              <a:rPr lang="en-US" dirty="0">
                <a:latin typeface="Times New Roman" panose="02020603050405020304" pitchFamily="18" charset="0"/>
                <a:cs typeface="Times New Roman" panose="02020603050405020304" pitchFamily="18" charset="0"/>
              </a:rPr>
              <a:t>the technical and financial assistance (amount, costs, and sources) and relevant authorities needed to implement the plan</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342900" indent="-342900" algn="just">
              <a:spcBef>
                <a:spcPts val="1200"/>
              </a:spcBef>
              <a:buFont typeface="+mj-lt"/>
              <a:buAutoNum type="arabicPeriod"/>
            </a:pPr>
            <a:r>
              <a:rPr lang="en-US" dirty="0" smtClean="0">
                <a:latin typeface="Times New Roman" panose="02020603050405020304" pitchFamily="18" charset="0"/>
                <a:cs typeface="Times New Roman" panose="02020603050405020304" pitchFamily="18" charset="0"/>
              </a:rPr>
              <a:t>Describe </a:t>
            </a:r>
            <a:r>
              <a:rPr lang="en-US" dirty="0">
                <a:latin typeface="Times New Roman" panose="02020603050405020304" pitchFamily="18" charset="0"/>
                <a:cs typeface="Times New Roman" panose="02020603050405020304" pitchFamily="18" charset="0"/>
              </a:rPr>
              <a:t>an information and education component to enhance public understanding and to encourage </a:t>
            </a:r>
            <a:r>
              <a:rPr lang="en-US" dirty="0" smtClean="0">
                <a:latin typeface="Times New Roman" panose="02020603050405020304" pitchFamily="18" charset="0"/>
                <a:cs typeface="Times New Roman" panose="02020603050405020304" pitchFamily="18" charset="0"/>
              </a:rPr>
              <a:t>implementation </a:t>
            </a:r>
            <a:r>
              <a:rPr lang="en-US" dirty="0">
                <a:latin typeface="Times New Roman" panose="02020603050405020304" pitchFamily="18" charset="0"/>
                <a:cs typeface="Times New Roman" panose="02020603050405020304" pitchFamily="18" charset="0"/>
              </a:rPr>
              <a:t>of the plan</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342900" indent="-342900" algn="just">
              <a:spcBef>
                <a:spcPts val="1200"/>
              </a:spcBef>
              <a:buFont typeface="+mj-lt"/>
              <a:buAutoNum type="arabicPeriod"/>
            </a:pPr>
            <a:r>
              <a:rPr lang="en-US" dirty="0" smtClean="0">
                <a:latin typeface="Times New Roman" panose="02020603050405020304" pitchFamily="18" charset="0"/>
                <a:cs typeface="Times New Roman" panose="02020603050405020304" pitchFamily="18" charset="0"/>
              </a:rPr>
              <a:t>Provide </a:t>
            </a:r>
            <a:r>
              <a:rPr lang="en-US" dirty="0">
                <a:latin typeface="Times New Roman" panose="02020603050405020304" pitchFamily="18" charset="0"/>
                <a:cs typeface="Times New Roman" panose="02020603050405020304" pitchFamily="18" charset="0"/>
              </a:rPr>
              <a:t>a schedule for implementing the management measures identified in the plan</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342900" indent="-342900" algn="just">
              <a:spcBef>
                <a:spcPts val="1200"/>
              </a:spcBef>
              <a:buFont typeface="+mj-lt"/>
              <a:buAutoNum type="arabicPeriod"/>
            </a:pPr>
            <a:r>
              <a:rPr lang="en-US" dirty="0" smtClean="0">
                <a:latin typeface="Times New Roman" panose="02020603050405020304" pitchFamily="18" charset="0"/>
                <a:cs typeface="Times New Roman" panose="02020603050405020304" pitchFamily="18" charset="0"/>
              </a:rPr>
              <a:t>Identify </a:t>
            </a:r>
            <a:r>
              <a:rPr lang="en-US" dirty="0">
                <a:latin typeface="Times New Roman" panose="02020603050405020304" pitchFamily="18" charset="0"/>
                <a:cs typeface="Times New Roman" panose="02020603050405020304" pitchFamily="18" charset="0"/>
              </a:rPr>
              <a:t>interim, measurable milestones for determining whether management measures are being implemented on schedule</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342900" indent="-342900" algn="just">
              <a:spcBef>
                <a:spcPts val="1200"/>
              </a:spcBef>
              <a:buFont typeface="+mj-lt"/>
              <a:buAutoNum type="arabicPeriod"/>
            </a:pPr>
            <a:r>
              <a:rPr lang="en-US" dirty="0" smtClean="0">
                <a:latin typeface="Times New Roman" panose="02020603050405020304" pitchFamily="18" charset="0"/>
                <a:cs typeface="Times New Roman" panose="02020603050405020304" pitchFamily="18" charset="0"/>
              </a:rPr>
              <a:t>Identify </a:t>
            </a:r>
            <a:r>
              <a:rPr lang="en-US" dirty="0">
                <a:latin typeface="Times New Roman" panose="02020603050405020304" pitchFamily="18" charset="0"/>
                <a:cs typeface="Times New Roman" panose="02020603050405020304" pitchFamily="18" charset="0"/>
              </a:rPr>
              <a:t>interim benchmarks to measure progress in meeting water quality goals and load reduction targets</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342900" indent="-342900" algn="just">
              <a:spcBef>
                <a:spcPts val="1200"/>
              </a:spcBef>
              <a:buFont typeface="+mj-lt"/>
              <a:buAutoNum type="arabicPeriod"/>
            </a:pPr>
            <a:r>
              <a:rPr lang="en-US" dirty="0" smtClean="0">
                <a:latin typeface="Times New Roman" panose="02020603050405020304" pitchFamily="18" charset="0"/>
                <a:cs typeface="Times New Roman" panose="02020603050405020304" pitchFamily="18" charset="0"/>
              </a:rPr>
              <a:t>Describe </a:t>
            </a:r>
            <a:r>
              <a:rPr lang="en-US" dirty="0">
                <a:latin typeface="Times New Roman" panose="02020603050405020304" pitchFamily="18" charset="0"/>
                <a:cs typeface="Times New Roman" panose="02020603050405020304" pitchFamily="18" charset="0"/>
              </a:rPr>
              <a:t>a monitoring component</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5600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79582" y="378767"/>
            <a:ext cx="8077200" cy="830997"/>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Element 1: Identify causes and sources of </a:t>
            </a:r>
            <a:r>
              <a:rPr lang="en-US" sz="2400" b="1" dirty="0">
                <a:latin typeface="Times New Roman" panose="02020603050405020304" pitchFamily="18" charset="0"/>
                <a:cs typeface="Times New Roman" panose="02020603050405020304" pitchFamily="18" charset="0"/>
              </a:rPr>
              <a:t>water </a:t>
            </a:r>
            <a:r>
              <a:rPr lang="en-US" sz="2400" b="1" dirty="0" smtClean="0">
                <a:latin typeface="Times New Roman" panose="02020603050405020304" pitchFamily="18" charset="0"/>
                <a:cs typeface="Times New Roman" panose="02020603050405020304" pitchFamily="18" charset="0"/>
              </a:rPr>
              <a:t>pollution and </a:t>
            </a:r>
            <a:r>
              <a:rPr lang="en-US" sz="2400" b="1" dirty="0">
                <a:latin typeface="Times New Roman" panose="02020603050405020304" pitchFamily="18" charset="0"/>
                <a:cs typeface="Times New Roman" panose="02020603050405020304" pitchFamily="18" charset="0"/>
              </a:rPr>
              <a:t>estimate existing pollutant </a:t>
            </a:r>
            <a:r>
              <a:rPr lang="en-US" sz="2400" b="1" dirty="0" smtClean="0">
                <a:latin typeface="Times New Roman" panose="02020603050405020304" pitchFamily="18" charset="0"/>
                <a:cs typeface="Times New Roman" panose="02020603050405020304" pitchFamily="18" charset="0"/>
              </a:rPr>
              <a:t>loads. </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79582" y="1209764"/>
            <a:ext cx="8077200" cy="707886"/>
          </a:xfrm>
          <a:prstGeom prst="rect">
            <a:avLst/>
          </a:prstGeom>
          <a:noFill/>
        </p:spPr>
        <p:txBody>
          <a:bodyPr wrap="square" rtlCol="0">
            <a:spAutoFit/>
          </a:bodyPr>
          <a:lstStyle/>
          <a:p>
            <a:pPr algn="just">
              <a:spcAft>
                <a:spcPts val="600"/>
              </a:spcAft>
            </a:pPr>
            <a:r>
              <a:rPr lang="en-US" sz="2000" dirty="0">
                <a:latin typeface="Times New Roman" panose="02020603050405020304" pitchFamily="18" charset="0"/>
                <a:cs typeface="Times New Roman" panose="02020603050405020304" pitchFamily="18" charset="0"/>
              </a:rPr>
              <a:t>Compile a watershed resource inventory to document the existing conditions in the watershed and its sub-watersheds, such as the</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97345" y="2004213"/>
            <a:ext cx="3810000" cy="440120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Geographic boundaries, location, topography, and size of the watershed and its sub-watersheds.  </a:t>
            </a:r>
          </a:p>
          <a:p>
            <a:pPr marL="285750" indent="-285750">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Location, </a:t>
            </a:r>
            <a:r>
              <a:rPr lang="en-US" sz="2000" dirty="0" smtClean="0">
                <a:latin typeface="Times New Roman" panose="02020603050405020304" pitchFamily="18" charset="0"/>
                <a:cs typeface="Times New Roman" panose="02020603050405020304" pitchFamily="18" charset="0"/>
              </a:rPr>
              <a:t>size, </a:t>
            </a:r>
            <a:r>
              <a:rPr lang="en-US" sz="2000" dirty="0">
                <a:latin typeface="Times New Roman" panose="02020603050405020304" pitchFamily="18" charset="0"/>
                <a:cs typeface="Times New Roman" panose="02020603050405020304" pitchFamily="18" charset="0"/>
              </a:rPr>
              <a:t>and spatial relationship of </a:t>
            </a:r>
            <a:r>
              <a:rPr lang="en-US" sz="2000" dirty="0" smtClean="0">
                <a:latin typeface="Times New Roman" panose="02020603050405020304" pitchFamily="18" charset="0"/>
                <a:cs typeface="Times New Roman" panose="02020603050405020304" pitchFamily="18" charset="0"/>
              </a:rPr>
              <a:t>waterbodies.</a:t>
            </a:r>
          </a:p>
          <a:p>
            <a:pPr marL="285750" indent="-285750">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Soil </a:t>
            </a:r>
            <a:r>
              <a:rPr lang="en-US" sz="2000" dirty="0">
                <a:latin typeface="Times New Roman" panose="02020603050405020304" pitchFamily="18" charset="0"/>
                <a:cs typeface="Times New Roman" panose="02020603050405020304" pitchFamily="18" charset="0"/>
              </a:rPr>
              <a:t>types, hydric soils, soil erodibility, and hydrologic soil groups. </a:t>
            </a:r>
            <a:endParaRPr lang="en-US" sz="2000" dirty="0" smtClean="0">
              <a:latin typeface="Times New Roman" panose="02020603050405020304" pitchFamily="18" charset="0"/>
              <a:cs typeface="Times New Roman" panose="02020603050405020304" pitchFamily="18" charset="0"/>
            </a:endParaRPr>
          </a:p>
          <a:p>
            <a:pPr marL="285750" indent="-285750">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Geology and </a:t>
            </a:r>
            <a:r>
              <a:rPr lang="en-US" sz="2000" dirty="0" smtClean="0">
                <a:latin typeface="Times New Roman" panose="02020603050405020304" pitchFamily="18" charset="0"/>
                <a:cs typeface="Times New Roman" panose="02020603050405020304" pitchFamily="18" charset="0"/>
              </a:rPr>
              <a:t>climate.</a:t>
            </a:r>
          </a:p>
          <a:p>
            <a:pPr marL="285750" indent="-285750">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Existing wetland </a:t>
            </a:r>
            <a:r>
              <a:rPr lang="en-US" sz="2000" dirty="0" smtClean="0">
                <a:latin typeface="Times New Roman" panose="02020603050405020304" pitchFamily="18" charset="0"/>
                <a:cs typeface="Times New Roman" panose="02020603050405020304" pitchFamily="18" charset="0"/>
              </a:rPr>
              <a:t>areas and </a:t>
            </a:r>
            <a:r>
              <a:rPr lang="en-US" sz="2000" dirty="0">
                <a:latin typeface="Times New Roman" panose="02020603050405020304" pitchFamily="18" charset="0"/>
                <a:cs typeface="Times New Roman" panose="02020603050405020304" pitchFamily="18" charset="0"/>
              </a:rPr>
              <a:t>historic wetland </a:t>
            </a:r>
            <a:r>
              <a:rPr lang="en-US" sz="2000" dirty="0" smtClean="0">
                <a:latin typeface="Times New Roman" panose="02020603050405020304" pitchFamily="18" charset="0"/>
                <a:cs typeface="Times New Roman" panose="02020603050405020304" pitchFamily="18" charset="0"/>
              </a:rPr>
              <a:t>loss.</a:t>
            </a:r>
          </a:p>
        </p:txBody>
      </p:sp>
      <p:pic>
        <p:nvPicPr>
          <p:cNvPr id="8" name="Picture 7"/>
          <p:cNvPicPr/>
          <p:nvPr/>
        </p:nvPicPr>
        <p:blipFill rotWithShape="1">
          <a:blip r:embed="rId2"/>
          <a:srcRect l="20834" t="13757" r="26922"/>
          <a:stretch/>
        </p:blipFill>
        <p:spPr bwMode="auto">
          <a:xfrm>
            <a:off x="4953000" y="1981200"/>
            <a:ext cx="3429000" cy="4419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834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79582" y="378767"/>
            <a:ext cx="807720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Element </a:t>
            </a:r>
            <a:r>
              <a:rPr lang="en-US" sz="2400" b="1" dirty="0">
                <a:latin typeface="Times New Roman" panose="02020603050405020304" pitchFamily="18" charset="0"/>
                <a:cs typeface="Times New Roman" panose="02020603050405020304" pitchFamily="18" charset="0"/>
              </a:rPr>
              <a:t>1 – continued. </a:t>
            </a:r>
          </a:p>
        </p:txBody>
      </p:sp>
      <p:sp>
        <p:nvSpPr>
          <p:cNvPr id="3" name="TextBox 2"/>
          <p:cNvSpPr txBox="1"/>
          <p:nvPr/>
        </p:nvSpPr>
        <p:spPr>
          <a:xfrm>
            <a:off x="579582" y="990600"/>
            <a:ext cx="4038600" cy="517064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Units of government and their associated jurisdictions, roles, and </a:t>
            </a:r>
            <a:r>
              <a:rPr lang="en-US" sz="2000" dirty="0" smtClean="0">
                <a:latin typeface="Times New Roman" panose="02020603050405020304" pitchFamily="18" charset="0"/>
                <a:cs typeface="Times New Roman" panose="02020603050405020304" pitchFamily="18" charset="0"/>
              </a:rPr>
              <a:t>responsibilities.</a:t>
            </a:r>
          </a:p>
          <a:p>
            <a:pPr marL="285750" indent="-285750">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Population</a:t>
            </a:r>
            <a:r>
              <a:rPr lang="en-US" sz="2000" dirty="0">
                <a:latin typeface="Times New Roman" panose="02020603050405020304" pitchFamily="18" charset="0"/>
                <a:cs typeface="Times New Roman" panose="02020603050405020304" pitchFamily="18" charset="0"/>
              </a:rPr>
              <a:t>, population change, growth forecasts, and other demographic data.</a:t>
            </a:r>
          </a:p>
          <a:p>
            <a:pPr marL="285750" indent="-285750">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Existing </a:t>
            </a:r>
            <a:r>
              <a:rPr lang="en-US" sz="2000" dirty="0">
                <a:latin typeface="Times New Roman" panose="02020603050405020304" pitchFamily="18" charset="0"/>
                <a:cs typeface="Times New Roman" panose="02020603050405020304" pitchFamily="18" charset="0"/>
              </a:rPr>
              <a:t>and predicted land use / land cover.</a:t>
            </a:r>
          </a:p>
          <a:p>
            <a:pPr marL="285750" indent="-285750">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Existing </a:t>
            </a:r>
            <a:r>
              <a:rPr lang="en-US" sz="2000" dirty="0">
                <a:latin typeface="Times New Roman" panose="02020603050405020304" pitchFamily="18" charset="0"/>
                <a:cs typeface="Times New Roman" panose="02020603050405020304" pitchFamily="18" charset="0"/>
              </a:rPr>
              <a:t>and </a:t>
            </a:r>
            <a:r>
              <a:rPr lang="en-US" sz="2000" dirty="0" smtClean="0">
                <a:latin typeface="Times New Roman" panose="02020603050405020304" pitchFamily="18" charset="0"/>
                <a:cs typeface="Times New Roman" panose="02020603050405020304" pitchFamily="18" charset="0"/>
              </a:rPr>
              <a:t>predicted future </a:t>
            </a:r>
            <a:r>
              <a:rPr lang="en-US" sz="2000" dirty="0">
                <a:latin typeface="Times New Roman" panose="02020603050405020304" pitchFamily="18" charset="0"/>
                <a:cs typeface="Times New Roman" panose="02020603050405020304" pitchFamily="18" charset="0"/>
              </a:rPr>
              <a:t>percent </a:t>
            </a:r>
            <a:r>
              <a:rPr lang="en-US" sz="2000" dirty="0" smtClean="0">
                <a:latin typeface="Times New Roman" panose="02020603050405020304" pitchFamily="18" charset="0"/>
                <a:cs typeface="Times New Roman" panose="02020603050405020304" pitchFamily="18" charset="0"/>
              </a:rPr>
              <a:t>imperviousness.</a:t>
            </a:r>
          </a:p>
          <a:p>
            <a:pPr marL="285750" indent="-285750">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High quality natural resources needing protection.</a:t>
            </a:r>
          </a:p>
          <a:p>
            <a:pPr marL="285750" indent="-285750">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Type, location, and condition of detention basins.</a:t>
            </a:r>
          </a:p>
        </p:txBody>
      </p:sp>
      <p:pic>
        <p:nvPicPr>
          <p:cNvPr id="5" name="Picture 4"/>
          <p:cNvPicPr/>
          <p:nvPr/>
        </p:nvPicPr>
        <p:blipFill rotWithShape="1">
          <a:blip r:embed="rId2"/>
          <a:srcRect l="21154" t="9797" r="27083" b="3280"/>
          <a:stretch/>
        </p:blipFill>
        <p:spPr bwMode="auto">
          <a:xfrm>
            <a:off x="4618182" y="609598"/>
            <a:ext cx="4174836" cy="56388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86312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400110"/>
          </a:xfrm>
          <a:prstGeom prst="rect">
            <a:avLst/>
          </a:prstGeom>
          <a:solidFill>
            <a:srgbClr val="CCECFF"/>
          </a:solidFill>
          <a:ln w="38100">
            <a:solidFill>
              <a:schemeClr val="tx1"/>
            </a:solidFill>
          </a:ln>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What is a watershed?</a:t>
            </a:r>
            <a:endParaRPr lang="en-US" sz="2000" dirty="0">
              <a:latin typeface="Times New Roman" panose="02020603050405020304" pitchFamily="18" charset="0"/>
              <a:cs typeface="Times New Roman" panose="02020603050405020304" pitchFamily="18" charset="0"/>
            </a:endParaRPr>
          </a:p>
        </p:txBody>
      </p:sp>
      <p:pic>
        <p:nvPicPr>
          <p:cNvPr id="4" name="Picture 3" descr="Watershed Diagra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066800"/>
            <a:ext cx="4101465" cy="4893647"/>
          </a:xfrm>
          <a:prstGeom prst="rect">
            <a:avLst/>
          </a:prstGeom>
          <a:noFill/>
          <a:ln w="12700">
            <a:solidFill>
              <a:schemeClr val="tx1"/>
            </a:solidFill>
          </a:ln>
        </p:spPr>
      </p:pic>
      <p:sp>
        <p:nvSpPr>
          <p:cNvPr id="3" name="TextBox 2"/>
          <p:cNvSpPr txBox="1"/>
          <p:nvPr/>
        </p:nvSpPr>
        <p:spPr>
          <a:xfrm>
            <a:off x="533400" y="1066800"/>
            <a:ext cx="3581400"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 watershed is the land area from which precipitation and resulting surface water runoff drain to a </a:t>
            </a:r>
            <a:r>
              <a:rPr lang="en-US" sz="2400" dirty="0" smtClean="0">
                <a:latin typeface="Times New Roman" panose="02020603050405020304" pitchFamily="18" charset="0"/>
                <a:cs typeface="Times New Roman" panose="02020603050405020304" pitchFamily="18" charset="0"/>
              </a:rPr>
              <a:t>particular stream, river</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lake, or wetland.</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Watersheds have </a:t>
            </a:r>
            <a:r>
              <a:rPr lang="en-US" sz="2400" dirty="0">
                <a:latin typeface="Times New Roman" panose="02020603050405020304" pitchFamily="18" charset="0"/>
                <a:cs typeface="Times New Roman" panose="02020603050405020304" pitchFamily="18" charset="0"/>
              </a:rPr>
              <a:t>become the planning and management unit of choice for many water </a:t>
            </a:r>
            <a:r>
              <a:rPr lang="en-US" sz="2400" dirty="0" smtClean="0">
                <a:latin typeface="Times New Roman" panose="02020603050405020304" pitchFamily="18" charset="0"/>
                <a:cs typeface="Times New Roman" panose="02020603050405020304" pitchFamily="18" charset="0"/>
              </a:rPr>
              <a:t>resource issues.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53207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79582" y="378767"/>
            <a:ext cx="807720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Element </a:t>
            </a:r>
            <a:r>
              <a:rPr lang="en-US" sz="2400" b="1" dirty="0">
                <a:latin typeface="Times New Roman" panose="02020603050405020304" pitchFamily="18" charset="0"/>
                <a:cs typeface="Times New Roman" panose="02020603050405020304" pitchFamily="18" charset="0"/>
              </a:rPr>
              <a:t>1– </a:t>
            </a:r>
            <a:r>
              <a:rPr lang="en-US" sz="2400" b="1" dirty="0" smtClean="0">
                <a:latin typeface="Times New Roman" panose="02020603050405020304" pitchFamily="18" charset="0"/>
                <a:cs typeface="Times New Roman" panose="02020603050405020304" pitchFamily="18" charset="0"/>
              </a:rPr>
              <a:t>continued.</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54182" y="914400"/>
            <a:ext cx="8077200" cy="400110"/>
          </a:xfrm>
          <a:prstGeom prst="rect">
            <a:avLst/>
          </a:prstGeom>
          <a:noFill/>
        </p:spPr>
        <p:txBody>
          <a:bodyPr wrap="square" rtlCol="0">
            <a:spAutoFit/>
          </a:bodyPr>
          <a:lstStyle/>
          <a:p>
            <a:pPr marL="342900" indent="-342900" algn="just">
              <a:spcAft>
                <a:spcPts val="6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Degree </a:t>
            </a:r>
            <a:r>
              <a:rPr lang="en-US" sz="2000" dirty="0">
                <a:latin typeface="Times New Roman" panose="02020603050405020304" pitchFamily="18" charset="0"/>
                <a:cs typeface="Times New Roman" panose="02020603050405020304" pitchFamily="18" charset="0"/>
              </a:rPr>
              <a:t>of streambed, streambank, and shoreline erosion.</a:t>
            </a:r>
          </a:p>
        </p:txBody>
      </p:sp>
      <p:pic>
        <p:nvPicPr>
          <p:cNvPr id="5" name="Picture 4"/>
          <p:cNvPicPr/>
          <p:nvPr/>
        </p:nvPicPr>
        <p:blipFill rotWithShape="1">
          <a:blip r:embed="rId2"/>
          <a:srcRect l="10737" t="14591" r="8173" b="5573"/>
          <a:stretch/>
        </p:blipFill>
        <p:spPr bwMode="auto">
          <a:xfrm>
            <a:off x="1295400" y="1600200"/>
            <a:ext cx="6345382" cy="4689126"/>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srcRect l="26603" t="58574" r="34134" b="4321"/>
          <a:stretch/>
        </p:blipFill>
        <p:spPr bwMode="auto">
          <a:xfrm>
            <a:off x="4650509" y="1314510"/>
            <a:ext cx="4038600" cy="3181290"/>
          </a:xfrm>
          <a:prstGeom prst="rect">
            <a:avLst/>
          </a:prstGeom>
          <a:ln>
            <a:noFill/>
          </a:ln>
          <a:extLst>
            <a:ext uri="{53640926-AAD7-44D8-BBD7-CCE9431645EC}">
              <a14:shadowObscured xmlns:a14="http://schemas.microsoft.com/office/drawing/2010/main"/>
            </a:ext>
          </a:extLst>
        </p:spPr>
      </p:pic>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4419600"/>
            <a:ext cx="3124200" cy="1912938"/>
          </a:xfrm>
          <a:prstGeom prst="rect">
            <a:avLst/>
          </a:prstGeom>
          <a:noFill/>
          <a:ln>
            <a:noFill/>
          </a:ln>
        </p:spPr>
      </p:pic>
    </p:spTree>
    <p:extLst>
      <p:ext uri="{BB962C8B-B14F-4D97-AF65-F5344CB8AC3E}">
        <p14:creationId xmlns:p14="http://schemas.microsoft.com/office/powerpoint/2010/main" val="40165415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79582" y="378767"/>
            <a:ext cx="807720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Element </a:t>
            </a:r>
            <a:r>
              <a:rPr lang="en-US" sz="2400" b="1" dirty="0">
                <a:latin typeface="Times New Roman" panose="02020603050405020304" pitchFamily="18" charset="0"/>
                <a:cs typeface="Times New Roman" panose="02020603050405020304" pitchFamily="18" charset="0"/>
              </a:rPr>
              <a:t>1– </a:t>
            </a:r>
            <a:r>
              <a:rPr lang="en-US" sz="2400" b="1" dirty="0" smtClean="0">
                <a:latin typeface="Times New Roman" panose="02020603050405020304" pitchFamily="18" charset="0"/>
                <a:cs typeface="Times New Roman" panose="02020603050405020304" pitchFamily="18" charset="0"/>
              </a:rPr>
              <a:t>continued.</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54182" y="914400"/>
            <a:ext cx="8077200" cy="400110"/>
          </a:xfrm>
          <a:prstGeom prst="rect">
            <a:avLst/>
          </a:prstGeom>
          <a:noFill/>
        </p:spPr>
        <p:txBody>
          <a:bodyPr wrap="square" rtlCol="0">
            <a:spAutoFit/>
          </a:bodyPr>
          <a:lstStyle/>
          <a:p>
            <a:pPr marL="342900" indent="-342900" algn="just">
              <a:spcAft>
                <a:spcPts val="6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Condition </a:t>
            </a:r>
            <a:r>
              <a:rPr lang="en-US" sz="2000" dirty="0">
                <a:latin typeface="Times New Roman" panose="02020603050405020304" pitchFamily="18" charset="0"/>
                <a:cs typeface="Times New Roman" panose="02020603050405020304" pitchFamily="18" charset="0"/>
              </a:rPr>
              <a:t>of riparian and shoreline buffer areas.</a:t>
            </a:r>
          </a:p>
        </p:txBody>
      </p:sp>
      <p:pic>
        <p:nvPicPr>
          <p:cNvPr id="5" name="Picture 4"/>
          <p:cNvPicPr/>
          <p:nvPr/>
        </p:nvPicPr>
        <p:blipFill rotWithShape="1">
          <a:blip r:embed="rId2"/>
          <a:srcRect l="10256" t="14175" r="8013" b="4947"/>
          <a:stretch/>
        </p:blipFill>
        <p:spPr bwMode="auto">
          <a:xfrm>
            <a:off x="2895600" y="1447800"/>
            <a:ext cx="5906655" cy="4015827"/>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srcRect l="26763" t="60450" r="34134" b="4113"/>
          <a:stretch/>
        </p:blipFill>
        <p:spPr bwMode="auto">
          <a:xfrm>
            <a:off x="381000" y="3322423"/>
            <a:ext cx="4648200" cy="30991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81804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79582" y="378767"/>
            <a:ext cx="807720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Element </a:t>
            </a:r>
            <a:r>
              <a:rPr lang="en-US" sz="2400" b="1" dirty="0">
                <a:latin typeface="Times New Roman" panose="02020603050405020304" pitchFamily="18" charset="0"/>
                <a:cs typeface="Times New Roman" panose="02020603050405020304" pitchFamily="18" charset="0"/>
              </a:rPr>
              <a:t>1– </a:t>
            </a:r>
            <a:r>
              <a:rPr lang="en-US" sz="2400" b="1" dirty="0" smtClean="0">
                <a:latin typeface="Times New Roman" panose="02020603050405020304" pitchFamily="18" charset="0"/>
                <a:cs typeface="Times New Roman" panose="02020603050405020304" pitchFamily="18" charset="0"/>
              </a:rPr>
              <a:t>continued.</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54182" y="914400"/>
            <a:ext cx="8077200" cy="400110"/>
          </a:xfrm>
          <a:prstGeom prst="rect">
            <a:avLst/>
          </a:prstGeom>
          <a:noFill/>
        </p:spPr>
        <p:txBody>
          <a:bodyPr wrap="square" rtlCol="0">
            <a:spAutoFit/>
          </a:bodyPr>
          <a:lstStyle/>
          <a:p>
            <a:pPr marL="342900" indent="-342900" algn="just">
              <a:spcAft>
                <a:spcPts val="6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Degree </a:t>
            </a:r>
            <a:r>
              <a:rPr lang="en-US" sz="2000" dirty="0">
                <a:latin typeface="Times New Roman" panose="02020603050405020304" pitchFamily="18" charset="0"/>
                <a:cs typeface="Times New Roman" panose="02020603050405020304" pitchFamily="18" charset="0"/>
              </a:rPr>
              <a:t>of stream channelization and wetland loss.</a:t>
            </a:r>
          </a:p>
        </p:txBody>
      </p:sp>
      <p:pic>
        <p:nvPicPr>
          <p:cNvPr id="5" name="Picture 4"/>
          <p:cNvPicPr/>
          <p:nvPr/>
        </p:nvPicPr>
        <p:blipFill rotWithShape="1">
          <a:blip r:embed="rId2"/>
          <a:srcRect l="21154" t="9797" r="22596" b="2863"/>
          <a:stretch/>
        </p:blipFill>
        <p:spPr bwMode="auto">
          <a:xfrm>
            <a:off x="531091" y="1435821"/>
            <a:ext cx="4345709" cy="5041179"/>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srcRect l="19872" t="13757" r="22917" b="67899"/>
          <a:stretch/>
        </p:blipFill>
        <p:spPr bwMode="auto">
          <a:xfrm>
            <a:off x="2824017" y="1676400"/>
            <a:ext cx="5952837" cy="1504950"/>
          </a:xfrm>
          <a:prstGeom prst="rect">
            <a:avLst/>
          </a:prstGeom>
          <a:ln>
            <a:noFill/>
          </a:ln>
          <a:extLst>
            <a:ext uri="{53640926-AAD7-44D8-BBD7-CCE9431645EC}">
              <a14:shadowObscured xmlns:a14="http://schemas.microsoft.com/office/drawing/2010/main"/>
            </a:ext>
          </a:extLst>
        </p:spPr>
      </p:pic>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3352800"/>
            <a:ext cx="3449782" cy="2693959"/>
          </a:xfrm>
          <a:prstGeom prst="rect">
            <a:avLst/>
          </a:prstGeom>
          <a:noFill/>
          <a:ln>
            <a:noFill/>
          </a:ln>
        </p:spPr>
      </p:pic>
    </p:spTree>
    <p:extLst>
      <p:ext uri="{BB962C8B-B14F-4D97-AF65-F5344CB8AC3E}">
        <p14:creationId xmlns:p14="http://schemas.microsoft.com/office/powerpoint/2010/main" val="25341316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33400" y="353943"/>
            <a:ext cx="807720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Element 1 – continued.</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09600" y="754053"/>
            <a:ext cx="8077200"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Designated </a:t>
            </a:r>
            <a:r>
              <a:rPr lang="en-US" sz="2000" dirty="0">
                <a:latin typeface="Times New Roman" panose="02020603050405020304" pitchFamily="18" charset="0"/>
                <a:cs typeface="Times New Roman" panose="02020603050405020304" pitchFamily="18" charset="0"/>
              </a:rPr>
              <a:t>use support and causes and sources of impairment </a:t>
            </a:r>
            <a:r>
              <a:rPr lang="en-US" sz="2000" dirty="0" smtClean="0">
                <a:latin typeface="Times New Roman" panose="02020603050405020304" pitchFamily="18" charset="0"/>
                <a:cs typeface="Times New Roman" panose="02020603050405020304" pitchFamily="18" charset="0"/>
              </a:rPr>
              <a:t>for individual waterbodies as </a:t>
            </a:r>
            <a:r>
              <a:rPr lang="en-US" sz="2000" dirty="0">
                <a:latin typeface="Times New Roman" panose="02020603050405020304" pitchFamily="18" charset="0"/>
                <a:cs typeface="Times New Roman" panose="02020603050405020304" pitchFamily="18" charset="0"/>
              </a:rPr>
              <a:t>reported in the most recent </a:t>
            </a:r>
            <a:r>
              <a:rPr lang="en-US" sz="2000" i="1" dirty="0">
                <a:latin typeface="Times New Roman" panose="02020603050405020304" pitchFamily="18" charset="0"/>
                <a:cs typeface="Times New Roman" panose="02020603050405020304" pitchFamily="18" charset="0"/>
              </a:rPr>
              <a:t>Illinois Integrated Water Quality </a:t>
            </a:r>
            <a:r>
              <a:rPr lang="en-US" sz="2000" i="1" dirty="0" smtClean="0">
                <a:latin typeface="Times New Roman" panose="02020603050405020304" pitchFamily="18" charset="0"/>
                <a:cs typeface="Times New Roman" panose="02020603050405020304" pitchFamily="18" charset="0"/>
              </a:rPr>
              <a:t>Report and Section 303d List</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5" name="Picture 4"/>
          <p:cNvPicPr/>
          <p:nvPr/>
        </p:nvPicPr>
        <p:blipFill rotWithShape="1">
          <a:blip r:embed="rId2"/>
          <a:srcRect l="27983" t="24942" r="25974" b="25146"/>
          <a:stretch/>
        </p:blipFill>
        <p:spPr bwMode="auto">
          <a:xfrm>
            <a:off x="556491" y="1802043"/>
            <a:ext cx="5066145" cy="4491182"/>
          </a:xfrm>
          <a:prstGeom prst="rect">
            <a:avLst/>
          </a:prstGeom>
          <a:ln>
            <a:noFill/>
          </a:ln>
          <a:extLst>
            <a:ext uri="{53640926-AAD7-44D8-BBD7-CCE9431645EC}">
              <a14:shadowObscured xmlns:a14="http://schemas.microsoft.com/office/drawing/2010/main"/>
            </a:ext>
          </a:extLst>
        </p:spPr>
      </p:pic>
      <p:pic>
        <p:nvPicPr>
          <p:cNvPr id="6" name="Picture 5" descr="algalbloom.jpg"/>
          <p:cNvPicPr>
            <a:picLocks noChangeAspect="1"/>
          </p:cNvPicPr>
          <p:nvPr/>
        </p:nvPicPr>
        <p:blipFill>
          <a:blip r:embed="rId3" cstate="print"/>
          <a:stretch>
            <a:fillRect/>
          </a:stretch>
        </p:blipFill>
        <p:spPr>
          <a:xfrm>
            <a:off x="4073236" y="2514600"/>
            <a:ext cx="4470400" cy="3352800"/>
          </a:xfrm>
          <a:prstGeom prst="rect">
            <a:avLst/>
          </a:prstGeom>
        </p:spPr>
      </p:pic>
    </p:spTree>
    <p:extLst>
      <p:ext uri="{BB962C8B-B14F-4D97-AF65-F5344CB8AC3E}">
        <p14:creationId xmlns:p14="http://schemas.microsoft.com/office/powerpoint/2010/main" val="19845443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33400" y="457200"/>
            <a:ext cx="807720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Element </a:t>
            </a:r>
            <a:r>
              <a:rPr lang="en-US" sz="2400" b="1" dirty="0">
                <a:latin typeface="Times New Roman" panose="02020603050405020304" pitchFamily="18" charset="0"/>
                <a:cs typeface="Times New Roman" panose="02020603050405020304" pitchFamily="18" charset="0"/>
              </a:rPr>
              <a:t>1 – </a:t>
            </a:r>
            <a:r>
              <a:rPr lang="en-US" sz="2400" b="1" dirty="0" smtClean="0">
                <a:latin typeface="Times New Roman" panose="02020603050405020304" pitchFamily="18" charset="0"/>
                <a:cs typeface="Times New Roman" panose="02020603050405020304" pitchFamily="18" charset="0"/>
              </a:rPr>
              <a:t>continued.</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61109" y="861928"/>
            <a:ext cx="8077200" cy="707886"/>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Include </a:t>
            </a:r>
            <a:r>
              <a:rPr lang="en-US" sz="2000" dirty="0">
                <a:latin typeface="Times New Roman" panose="02020603050405020304" pitchFamily="18" charset="0"/>
                <a:cs typeface="Times New Roman" panose="02020603050405020304" pitchFamily="18" charset="0"/>
              </a:rPr>
              <a:t>both existing and potential causes (pollutants) and </a:t>
            </a:r>
            <a:r>
              <a:rPr lang="en-US" sz="2000" dirty="0" smtClean="0">
                <a:latin typeface="Times New Roman" panose="02020603050405020304" pitchFamily="18" charset="0"/>
                <a:cs typeface="Times New Roman" panose="02020603050405020304" pitchFamily="18" charset="0"/>
              </a:rPr>
              <a:t>sources.</a:t>
            </a:r>
            <a:endParaRPr lang="en-US" sz="20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Focuses on </a:t>
            </a:r>
            <a:r>
              <a:rPr lang="en-US" sz="2000" dirty="0">
                <a:latin typeface="Times New Roman" panose="02020603050405020304" pitchFamily="18" charset="0"/>
                <a:cs typeface="Times New Roman" panose="02020603050405020304" pitchFamily="18" charset="0"/>
              </a:rPr>
              <a:t>nonpoint sources </a:t>
            </a:r>
            <a:r>
              <a:rPr lang="en-US" sz="2000" dirty="0" smtClean="0">
                <a:latin typeface="Times New Roman" panose="02020603050405020304" pitchFamily="18" charset="0"/>
                <a:cs typeface="Times New Roman" panose="02020603050405020304" pitchFamily="18" charset="0"/>
              </a:rPr>
              <a:t>but can also include </a:t>
            </a:r>
            <a:r>
              <a:rPr lang="en-US" sz="2000" dirty="0">
                <a:latin typeface="Times New Roman" panose="02020603050405020304" pitchFamily="18" charset="0"/>
                <a:cs typeface="Times New Roman" panose="02020603050405020304" pitchFamily="18" charset="0"/>
              </a:rPr>
              <a:t>point </a:t>
            </a:r>
            <a:r>
              <a:rPr lang="en-US" sz="2000" dirty="0" smtClean="0">
                <a:latin typeface="Times New Roman" panose="02020603050405020304" pitchFamily="18" charset="0"/>
                <a:cs typeface="Times New Roman" panose="02020603050405020304" pitchFamily="18" charset="0"/>
              </a:rPr>
              <a:t>sources.</a:t>
            </a:r>
            <a:endParaRPr lang="en-US" sz="2000" dirty="0">
              <a:latin typeface="Times New Roman" panose="02020603050405020304" pitchFamily="18" charset="0"/>
              <a:cs typeface="Times New Roman" panose="02020603050405020304" pitchFamily="18" charset="0"/>
            </a:endParaRPr>
          </a:p>
        </p:txBody>
      </p:sp>
      <p:pic>
        <p:nvPicPr>
          <p:cNvPr id="5" name="Picture 4"/>
          <p:cNvPicPr/>
          <p:nvPr/>
        </p:nvPicPr>
        <p:blipFill rotWithShape="1">
          <a:blip r:embed="rId2"/>
          <a:srcRect l="27982" t="12036" r="20736" b="35372"/>
          <a:stretch/>
        </p:blipFill>
        <p:spPr bwMode="auto">
          <a:xfrm>
            <a:off x="1355436" y="1752600"/>
            <a:ext cx="6456218" cy="46776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47685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68036" y="409545"/>
            <a:ext cx="807720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Element 1 – continued.</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88109" y="914400"/>
            <a:ext cx="8077200" cy="400110"/>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Identify the existing </a:t>
            </a:r>
            <a:r>
              <a:rPr lang="en-US" sz="2000" dirty="0">
                <a:latin typeface="Times New Roman" panose="02020603050405020304" pitchFamily="18" charset="0"/>
                <a:cs typeface="Times New Roman" panose="02020603050405020304" pitchFamily="18" charset="0"/>
              </a:rPr>
              <a:t>annual load for </a:t>
            </a:r>
            <a:r>
              <a:rPr lang="en-US" sz="2000" dirty="0" smtClean="0">
                <a:latin typeface="Times New Roman" panose="02020603050405020304" pitchFamily="18" charset="0"/>
                <a:cs typeface="Times New Roman" panose="02020603050405020304" pitchFamily="18" charset="0"/>
              </a:rPr>
              <a:t>each pollutant of concern.</a:t>
            </a:r>
          </a:p>
        </p:txBody>
      </p:sp>
      <p:pic>
        <p:nvPicPr>
          <p:cNvPr id="5" name="Picture 4"/>
          <p:cNvPicPr/>
          <p:nvPr/>
        </p:nvPicPr>
        <p:blipFill rotWithShape="1">
          <a:blip r:embed="rId2"/>
          <a:srcRect l="27871" t="18416" r="25641" b="25321"/>
          <a:stretch/>
        </p:blipFill>
        <p:spPr bwMode="auto">
          <a:xfrm>
            <a:off x="838200" y="1447800"/>
            <a:ext cx="5181600" cy="502920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srcRect l="8361" t="21171" r="23188" b="38807"/>
          <a:stretch/>
        </p:blipFill>
        <p:spPr bwMode="auto">
          <a:xfrm>
            <a:off x="3203401" y="2514600"/>
            <a:ext cx="5394038" cy="34575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41042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68036" y="409545"/>
            <a:ext cx="807720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Element 1 – continued.</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88109" y="914400"/>
            <a:ext cx="7846291" cy="3323987"/>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Models can be used to </a:t>
            </a:r>
            <a:r>
              <a:rPr lang="en-US" sz="2000" dirty="0" smtClean="0">
                <a:latin typeface="Times New Roman" panose="02020603050405020304" pitchFamily="18" charset="0"/>
                <a:cs typeface="Times New Roman" panose="02020603050405020304" pitchFamily="18" charset="0"/>
              </a:rPr>
              <a:t>determine </a:t>
            </a:r>
            <a:r>
              <a:rPr lang="en-US" sz="2000" dirty="0">
                <a:latin typeface="Times New Roman" panose="02020603050405020304" pitchFamily="18" charset="0"/>
                <a:cs typeface="Times New Roman" panose="02020603050405020304" pitchFamily="18" charset="0"/>
              </a:rPr>
              <a:t>existing pollutant loads, pollutant load reduction targets, and BMP load reductions. </a:t>
            </a:r>
            <a:r>
              <a:rPr lang="en-US" sz="2000" dirty="0" smtClean="0">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For example:</a:t>
            </a:r>
            <a:endParaRPr lang="en-US" sz="2000" dirty="0">
              <a:latin typeface="Times New Roman" panose="02020603050405020304" pitchFamily="18" charset="0"/>
              <a:cs typeface="Times New Roman" panose="02020603050405020304" pitchFamily="18" charset="0"/>
            </a:endParaRPr>
          </a:p>
          <a:p>
            <a:pPr marL="617220" indent="-342900">
              <a:spcAft>
                <a:spcPts val="1200"/>
              </a:spcAft>
              <a:buFont typeface="Courier New" panose="02070309020205020404" pitchFamily="49" charset="0"/>
              <a:buChar char="o"/>
            </a:pPr>
            <a:r>
              <a:rPr lang="en-US" sz="2000" dirty="0" smtClean="0">
                <a:latin typeface="Times New Roman" panose="02020603050405020304" pitchFamily="18" charset="0"/>
                <a:cs typeface="Times New Roman" panose="02020603050405020304" pitchFamily="18" charset="0"/>
              </a:rPr>
              <a:t>SWAMM </a:t>
            </a:r>
            <a:r>
              <a:rPr lang="en-US" sz="2000" dirty="0">
                <a:latin typeface="Times New Roman" panose="02020603050405020304" pitchFamily="18" charset="0"/>
                <a:cs typeface="Times New Roman" panose="02020603050405020304" pitchFamily="18" charset="0"/>
              </a:rPr>
              <a:t>(Spatial Watershed Assessment and Management Model)</a:t>
            </a:r>
          </a:p>
          <a:p>
            <a:pPr marL="617220" indent="-342900">
              <a:spcAft>
                <a:spcPts val="600"/>
              </a:spcAft>
              <a:buFont typeface="Courier New" panose="02070309020205020404" pitchFamily="49" charset="0"/>
              <a:buChar char="o"/>
            </a:pPr>
            <a:r>
              <a:rPr lang="en-US" sz="2000" dirty="0" smtClean="0">
                <a:latin typeface="Times New Roman" panose="02020603050405020304" pitchFamily="18" charset="0"/>
                <a:cs typeface="Times New Roman" panose="02020603050405020304" pitchFamily="18" charset="0"/>
              </a:rPr>
              <a:t>STEPL </a:t>
            </a:r>
            <a:r>
              <a:rPr lang="en-US" sz="2000" dirty="0">
                <a:latin typeface="Times New Roman" panose="02020603050405020304" pitchFamily="18" charset="0"/>
                <a:cs typeface="Times New Roman" panose="02020603050405020304" pitchFamily="18" charset="0"/>
              </a:rPr>
              <a:t>(Spreadsheet Tool for Estimation of Pollutant Load)</a:t>
            </a:r>
          </a:p>
          <a:p>
            <a:pPr marL="617220" indent="-342900">
              <a:spcAft>
                <a:spcPts val="600"/>
              </a:spcAft>
              <a:buFont typeface="Courier New" panose="02070309020205020404" pitchFamily="49" charset="0"/>
              <a:buChar char="o"/>
            </a:pPr>
            <a:r>
              <a:rPr lang="en-US" sz="2000" dirty="0" smtClean="0">
                <a:latin typeface="Times New Roman" panose="02020603050405020304" pitchFamily="18" charset="0"/>
                <a:cs typeface="Times New Roman" panose="02020603050405020304" pitchFamily="18" charset="0"/>
              </a:rPr>
              <a:t>Region </a:t>
            </a:r>
            <a:r>
              <a:rPr lang="en-US" sz="2000" dirty="0">
                <a:latin typeface="Times New Roman" panose="02020603050405020304" pitchFamily="18" charset="0"/>
                <a:cs typeface="Times New Roman" panose="02020603050405020304" pitchFamily="18" charset="0"/>
              </a:rPr>
              <a:t>5 Load Estimation Spreadsheet Model (Microsoft </a:t>
            </a:r>
            <a:r>
              <a:rPr lang="en-US" sz="2000" dirty="0" smtClean="0">
                <a:latin typeface="Times New Roman" panose="02020603050405020304" pitchFamily="18" charset="0"/>
                <a:cs typeface="Times New Roman" panose="02020603050405020304" pitchFamily="18" charset="0"/>
              </a:rPr>
              <a:t>Excel)</a:t>
            </a:r>
          </a:p>
          <a:p>
            <a:pPr marL="685800">
              <a:spcAft>
                <a:spcPts val="1200"/>
              </a:spcAft>
            </a:pPr>
            <a:r>
              <a:rPr lang="en-US" sz="2000" dirty="0" smtClean="0">
                <a:latin typeface="Times New Roman" panose="02020603050405020304" pitchFamily="18" charset="0"/>
                <a:cs typeface="Times New Roman" panose="02020603050405020304" pitchFamily="18" charset="0"/>
              </a:rPr>
              <a:t>http</a:t>
            </a:r>
            <a:r>
              <a:rPr lang="en-US" sz="2000" dirty="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it.tetratech-ffx.com/steplweb/default.htm</a:t>
            </a:r>
            <a:endParaRPr lang="en-US" sz="2000" dirty="0">
              <a:latin typeface="Times New Roman" panose="02020603050405020304" pitchFamily="18" charset="0"/>
              <a:cs typeface="Times New Roman" panose="02020603050405020304" pitchFamily="18" charset="0"/>
            </a:endParaRPr>
          </a:p>
          <a:p>
            <a:pPr marL="617220" indent="-342900">
              <a:spcAft>
                <a:spcPts val="1200"/>
              </a:spcAft>
              <a:buFont typeface="Courier New" panose="02070309020205020404" pitchFamily="49" charset="0"/>
              <a:buChar char="o"/>
            </a:pPr>
            <a:r>
              <a:rPr lang="en-US" sz="2000" dirty="0" smtClean="0">
                <a:latin typeface="Times New Roman" panose="02020603050405020304" pitchFamily="18" charset="0"/>
                <a:cs typeface="Times New Roman" panose="02020603050405020304" pitchFamily="18" charset="0"/>
              </a:rPr>
              <a:t>The </a:t>
            </a:r>
            <a:r>
              <a:rPr lang="en-US" sz="2000" dirty="0">
                <a:latin typeface="Times New Roman" panose="02020603050405020304" pitchFamily="18" charset="0"/>
                <a:cs typeface="Times New Roman" panose="02020603050405020304" pitchFamily="18" charset="0"/>
              </a:rPr>
              <a:t>Simple </a:t>
            </a:r>
            <a:r>
              <a:rPr lang="en-US" sz="2000" dirty="0" smtClean="0">
                <a:latin typeface="Times New Roman" panose="02020603050405020304" pitchFamily="18" charset="0"/>
                <a:cs typeface="Times New Roman" panose="02020603050405020304" pitchFamily="18" charset="0"/>
              </a:rPr>
              <a:t>Method</a:t>
            </a:r>
            <a:r>
              <a:rPr lang="en-US" sz="2000" dirty="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p:txBody>
      </p:sp>
      <p:pic>
        <p:nvPicPr>
          <p:cNvPr id="5" name="Picture 4"/>
          <p:cNvPicPr/>
          <p:nvPr/>
        </p:nvPicPr>
        <p:blipFill rotWithShape="1">
          <a:blip r:embed="rId2"/>
          <a:srcRect l="26923" t="45859" r="41987" b="40384"/>
          <a:stretch/>
        </p:blipFill>
        <p:spPr bwMode="auto">
          <a:xfrm>
            <a:off x="1718367" y="4343400"/>
            <a:ext cx="5795010" cy="19716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39419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68036" y="409545"/>
            <a:ext cx="807720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Element 1 – continued.</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88108" y="1219200"/>
            <a:ext cx="3807691" cy="4093428"/>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A </a:t>
            </a:r>
            <a:r>
              <a:rPr lang="en-US" sz="2000" dirty="0">
                <a:latin typeface="Times New Roman" panose="02020603050405020304" pitchFamily="18" charset="0"/>
                <a:cs typeface="Times New Roman" panose="02020603050405020304" pitchFamily="18" charset="0"/>
              </a:rPr>
              <a:t>combination of models may be necessary.  </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For example, if STEPL can’t be used to analyze pollutant loads from streambank erosion, you may need to use some other method (i.e., Region 5 model) to estimate the pollutant loads from streambank erosion </a:t>
            </a:r>
            <a:r>
              <a:rPr lang="en-US" sz="2000" dirty="0" smtClean="0">
                <a:latin typeface="Times New Roman" panose="02020603050405020304" pitchFamily="18" charset="0"/>
                <a:cs typeface="Times New Roman" panose="02020603050405020304" pitchFamily="18" charset="0"/>
              </a:rPr>
              <a:t>and </a:t>
            </a:r>
            <a:r>
              <a:rPr lang="en-US" sz="2000" dirty="0">
                <a:latin typeface="Times New Roman" panose="02020603050405020304" pitchFamily="18" charset="0"/>
                <a:cs typeface="Times New Roman" panose="02020603050405020304" pitchFamily="18" charset="0"/>
              </a:rPr>
              <a:t>integrate that information with the STEPL results for the other </a:t>
            </a:r>
            <a:r>
              <a:rPr lang="en-US" sz="2000" dirty="0" smtClean="0">
                <a:latin typeface="Times New Roman" panose="02020603050405020304" pitchFamily="18" charset="0"/>
                <a:cs typeface="Times New Roman" panose="02020603050405020304" pitchFamily="18" charset="0"/>
              </a:rPr>
              <a:t>sources.</a:t>
            </a:r>
          </a:p>
        </p:txBody>
      </p:sp>
      <p:pic>
        <p:nvPicPr>
          <p:cNvPr id="3074" name="Picture 2" descr="C:\Users\scott.ristau\AppData\Local\Microsoft\Windows\Temporary Internet Files\Content.IE5\QQSX8QL2\HiRe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1613907"/>
            <a:ext cx="3304014" cy="3304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9826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49564" y="353943"/>
            <a:ext cx="807720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Element 2 – Set </a:t>
            </a:r>
            <a:r>
              <a:rPr lang="en-US" sz="2400" b="1" dirty="0">
                <a:latin typeface="Times New Roman" panose="02020603050405020304" pitchFamily="18" charset="0"/>
                <a:cs typeface="Times New Roman" panose="02020603050405020304" pitchFamily="18" charset="0"/>
              </a:rPr>
              <a:t>water quality </a:t>
            </a:r>
            <a:r>
              <a:rPr lang="en-US" sz="2400" b="1" dirty="0" smtClean="0">
                <a:latin typeface="Times New Roman" panose="02020603050405020304" pitchFamily="18" charset="0"/>
                <a:cs typeface="Times New Roman" panose="02020603050405020304" pitchFamily="18" charset="0"/>
              </a:rPr>
              <a:t>goals.</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70346" y="914400"/>
            <a:ext cx="7620000" cy="3247043"/>
          </a:xfrm>
          <a:prstGeom prst="rect">
            <a:avLst/>
          </a:prstGeom>
          <a:noFill/>
        </p:spPr>
        <p:txBody>
          <a:bodyPr wrap="square" rtlCol="0">
            <a:spAutoFit/>
          </a:bodyPr>
          <a:lstStyle/>
          <a:p>
            <a:pPr>
              <a:spcAft>
                <a:spcPts val="600"/>
              </a:spcAft>
            </a:pPr>
            <a:r>
              <a:rPr lang="en-US" sz="2000" dirty="0" smtClean="0">
                <a:latin typeface="Times New Roman" panose="02020603050405020304" pitchFamily="18" charset="0"/>
                <a:cs typeface="Times New Roman" panose="02020603050405020304" pitchFamily="18" charset="0"/>
              </a:rPr>
              <a:t>Water quality </a:t>
            </a:r>
            <a:r>
              <a:rPr lang="en-US" sz="2000" dirty="0">
                <a:latin typeface="Times New Roman" panose="02020603050405020304" pitchFamily="18" charset="0"/>
                <a:cs typeface="Times New Roman" panose="02020603050405020304" pitchFamily="18" charset="0"/>
              </a:rPr>
              <a:t>g</a:t>
            </a:r>
            <a:r>
              <a:rPr lang="en-US" sz="2000" dirty="0" smtClean="0">
                <a:latin typeface="Times New Roman" panose="02020603050405020304" pitchFamily="18" charset="0"/>
                <a:cs typeface="Times New Roman" panose="02020603050405020304" pitchFamily="18" charset="0"/>
              </a:rPr>
              <a:t>oals could include:</a:t>
            </a:r>
          </a:p>
          <a:p>
            <a:pPr marL="342900" indent="-342900">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Achieving water </a:t>
            </a:r>
            <a:r>
              <a:rPr lang="en-US" sz="2000" dirty="0">
                <a:latin typeface="Times New Roman" panose="02020603050405020304" pitchFamily="18" charset="0"/>
                <a:cs typeface="Times New Roman" panose="02020603050405020304" pitchFamily="18" charset="0"/>
              </a:rPr>
              <a:t>quality </a:t>
            </a:r>
            <a:r>
              <a:rPr lang="en-US" sz="2000" dirty="0" smtClean="0">
                <a:latin typeface="Times New Roman" panose="02020603050405020304" pitchFamily="18" charset="0"/>
                <a:cs typeface="Times New Roman" panose="02020603050405020304" pitchFamily="18" charset="0"/>
              </a:rPr>
              <a:t>standards for specific pollutants.</a:t>
            </a:r>
          </a:p>
          <a:p>
            <a:pPr marL="342900" indent="-342900">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Achieving total maximum daily loads (TMDLs) </a:t>
            </a:r>
            <a:r>
              <a:rPr lang="en-US" sz="2000" dirty="0">
                <a:latin typeface="Times New Roman" panose="02020603050405020304" pitchFamily="18" charset="0"/>
                <a:cs typeface="Times New Roman" panose="02020603050405020304" pitchFamily="18" charset="0"/>
              </a:rPr>
              <a:t>for specific </a:t>
            </a:r>
            <a:r>
              <a:rPr lang="en-US" sz="2000" dirty="0" smtClean="0">
                <a:latin typeface="Times New Roman" panose="02020603050405020304" pitchFamily="18" charset="0"/>
                <a:cs typeface="Times New Roman" panose="02020603050405020304" pitchFamily="18" charset="0"/>
              </a:rPr>
              <a:t>pollutants.</a:t>
            </a:r>
          </a:p>
          <a:p>
            <a:pPr marL="342900" indent="-342900">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Achieving </a:t>
            </a:r>
            <a:r>
              <a:rPr lang="en-US" sz="2000" dirty="0">
                <a:latin typeface="Times New Roman" panose="02020603050405020304" pitchFamily="18" charset="0"/>
                <a:cs typeface="Times New Roman" panose="02020603050405020304" pitchFamily="18" charset="0"/>
              </a:rPr>
              <a:t>water quality benchmarks (i.e., 40 milligrams/liter of TSS</a:t>
            </a:r>
            <a:r>
              <a:rPr lang="en-US" sz="2000" dirty="0" smtClean="0">
                <a:latin typeface="Times New Roman" panose="02020603050405020304" pitchFamily="18" charset="0"/>
                <a:cs typeface="Times New Roman" panose="02020603050405020304" pitchFamily="18" charset="0"/>
              </a:rPr>
              <a:t>) for </a:t>
            </a:r>
            <a:r>
              <a:rPr lang="en-US" sz="2000" dirty="0">
                <a:latin typeface="Times New Roman" panose="02020603050405020304" pitchFamily="18" charset="0"/>
                <a:cs typeface="Times New Roman" panose="02020603050405020304" pitchFamily="18" charset="0"/>
              </a:rPr>
              <a:t>specific </a:t>
            </a:r>
            <a:r>
              <a:rPr lang="en-US" sz="2000" dirty="0" smtClean="0">
                <a:latin typeface="Times New Roman" panose="02020603050405020304" pitchFamily="18" charset="0"/>
                <a:cs typeface="Times New Roman" panose="02020603050405020304" pitchFamily="18" charset="0"/>
              </a:rPr>
              <a:t>pollutants </a:t>
            </a:r>
            <a:r>
              <a:rPr lang="en-US" sz="2000" dirty="0">
                <a:latin typeface="Times New Roman" panose="02020603050405020304" pitchFamily="18" charset="0"/>
                <a:cs typeface="Times New Roman" panose="02020603050405020304" pitchFamily="18" charset="0"/>
              </a:rPr>
              <a:t>for which there is no </a:t>
            </a:r>
            <a:r>
              <a:rPr lang="en-US" sz="2000" dirty="0" smtClean="0">
                <a:latin typeface="Times New Roman" panose="02020603050405020304" pitchFamily="18" charset="0"/>
                <a:cs typeface="Times New Roman" panose="02020603050405020304" pitchFamily="18" charset="0"/>
              </a:rPr>
              <a:t>water quality standard.  Such benchmarks can be derived from the </a:t>
            </a:r>
            <a:r>
              <a:rPr lang="en-US" sz="2000" dirty="0">
                <a:latin typeface="Times New Roman" panose="02020603050405020304" pitchFamily="18" charset="0"/>
                <a:cs typeface="Times New Roman" panose="02020603050405020304" pitchFamily="18" charset="0"/>
              </a:rPr>
              <a:t>average concentrations of that pollutant found in comparable streams </a:t>
            </a:r>
            <a:r>
              <a:rPr lang="en-US" sz="2000" dirty="0" smtClean="0">
                <a:latin typeface="Times New Roman" panose="02020603050405020304" pitchFamily="18" charset="0"/>
                <a:cs typeface="Times New Roman" panose="02020603050405020304" pitchFamily="18" charset="0"/>
              </a:rPr>
              <a:t>that are meeting </a:t>
            </a:r>
            <a:r>
              <a:rPr lang="en-US" sz="2000" dirty="0">
                <a:latin typeface="Times New Roman" panose="02020603050405020304" pitchFamily="18" charset="0"/>
                <a:cs typeface="Times New Roman" panose="02020603050405020304" pitchFamily="18" charset="0"/>
              </a:rPr>
              <a:t>full use support in the same or similar </a:t>
            </a:r>
            <a:r>
              <a:rPr lang="en-US" sz="2000" dirty="0" smtClean="0">
                <a:latin typeface="Times New Roman" panose="02020603050405020304" pitchFamily="18" charset="0"/>
                <a:cs typeface="Times New Roman" panose="02020603050405020304" pitchFamily="18" charset="0"/>
              </a:rPr>
              <a:t>watersheds.</a:t>
            </a:r>
          </a:p>
        </p:txBody>
      </p:sp>
      <p:pic>
        <p:nvPicPr>
          <p:cNvPr id="8" name="Picture 7"/>
          <p:cNvPicPr/>
          <p:nvPr/>
        </p:nvPicPr>
        <p:blipFill rotWithShape="1">
          <a:blip r:embed="rId2"/>
          <a:srcRect l="26282" t="71915" r="24039" b="8491"/>
          <a:stretch/>
        </p:blipFill>
        <p:spPr bwMode="auto">
          <a:xfrm>
            <a:off x="1579910" y="4343400"/>
            <a:ext cx="5961091" cy="19920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51509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09601" y="609600"/>
            <a:ext cx="708660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Element </a:t>
            </a:r>
            <a:r>
              <a:rPr lang="en-US" sz="2400" b="1" dirty="0">
                <a:latin typeface="Times New Roman" panose="02020603050405020304" pitchFamily="18" charset="0"/>
                <a:cs typeface="Times New Roman" panose="02020603050405020304" pitchFamily="18" charset="0"/>
              </a:rPr>
              <a:t>2</a:t>
            </a:r>
            <a:r>
              <a:rPr lang="en-US" sz="2400" b="1" dirty="0" smtClean="0">
                <a:latin typeface="Times New Roman" panose="02020603050405020304" pitchFamily="18" charset="0"/>
                <a:cs typeface="Times New Roman" panose="02020603050405020304" pitchFamily="18" charset="0"/>
              </a:rPr>
              <a:t> – continued. </a:t>
            </a:r>
            <a:r>
              <a:rPr lang="en-US" sz="2400" b="1" dirty="0">
                <a:latin typeface="Times New Roman" panose="02020603050405020304" pitchFamily="18" charset="0"/>
                <a:cs typeface="Times New Roman" panose="02020603050405020304" pitchFamily="18" charset="0"/>
              </a:rPr>
              <a:t>Set </a:t>
            </a:r>
            <a:r>
              <a:rPr lang="en-US" sz="2400" b="1" dirty="0" smtClean="0">
                <a:latin typeface="Times New Roman" panose="02020603050405020304" pitchFamily="18" charset="0"/>
                <a:cs typeface="Times New Roman" panose="02020603050405020304" pitchFamily="18" charset="0"/>
              </a:rPr>
              <a:t>load </a:t>
            </a:r>
            <a:r>
              <a:rPr lang="en-US" sz="2400" b="1" dirty="0">
                <a:latin typeface="Times New Roman" panose="02020603050405020304" pitchFamily="18" charset="0"/>
                <a:cs typeface="Times New Roman" panose="02020603050405020304" pitchFamily="18" charset="0"/>
              </a:rPr>
              <a:t>reduction targets.</a:t>
            </a:r>
          </a:p>
        </p:txBody>
      </p:sp>
      <p:sp>
        <p:nvSpPr>
          <p:cNvPr id="3" name="TextBox 2"/>
          <p:cNvSpPr txBox="1"/>
          <p:nvPr/>
        </p:nvSpPr>
        <p:spPr>
          <a:xfrm>
            <a:off x="609600" y="1219200"/>
            <a:ext cx="7760855"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For </a:t>
            </a:r>
            <a:r>
              <a:rPr lang="en-US" sz="2000" dirty="0">
                <a:latin typeface="Times New Roman" panose="02020603050405020304" pitchFamily="18" charset="0"/>
                <a:cs typeface="Times New Roman" panose="02020603050405020304" pitchFamily="18" charset="0"/>
              </a:rPr>
              <a:t>each </a:t>
            </a:r>
            <a:r>
              <a:rPr lang="en-US" sz="2000" dirty="0" smtClean="0">
                <a:latin typeface="Times New Roman" panose="02020603050405020304" pitchFamily="18" charset="0"/>
                <a:cs typeface="Times New Roman" panose="02020603050405020304" pitchFamily="18" charset="0"/>
              </a:rPr>
              <a:t>pollutant of concern, identify load </a:t>
            </a:r>
            <a:r>
              <a:rPr lang="en-US" sz="2000" dirty="0">
                <a:latin typeface="Times New Roman" panose="02020603050405020304" pitchFamily="18" charset="0"/>
                <a:cs typeface="Times New Roman" panose="02020603050405020304" pitchFamily="18" charset="0"/>
              </a:rPr>
              <a:t>reduction targets </a:t>
            </a:r>
            <a:r>
              <a:rPr lang="en-US" sz="2000" dirty="0" smtClean="0">
                <a:latin typeface="Times New Roman" panose="02020603050405020304" pitchFamily="18" charset="0"/>
                <a:cs typeface="Times New Roman" panose="02020603050405020304" pitchFamily="18" charset="0"/>
              </a:rPr>
              <a:t>designed to </a:t>
            </a:r>
            <a:r>
              <a:rPr lang="en-US" sz="2000" dirty="0">
                <a:latin typeface="Times New Roman" panose="02020603050405020304" pitchFamily="18" charset="0"/>
                <a:cs typeface="Times New Roman" panose="02020603050405020304" pitchFamily="18" charset="0"/>
              </a:rPr>
              <a:t>achieve </a:t>
            </a:r>
            <a:r>
              <a:rPr lang="en-US" sz="2000" dirty="0" smtClean="0">
                <a:latin typeface="Times New Roman" panose="02020603050405020304" pitchFamily="18" charset="0"/>
                <a:cs typeface="Times New Roman" panose="02020603050405020304" pitchFamily="18" charset="0"/>
              </a:rPr>
              <a:t>the water quality goals set for </a:t>
            </a:r>
            <a:r>
              <a:rPr lang="en-US" sz="2000" dirty="0">
                <a:latin typeface="Times New Roman" panose="02020603050405020304" pitchFamily="18" charset="0"/>
                <a:cs typeface="Times New Roman" panose="02020603050405020304" pitchFamily="18" charset="0"/>
              </a:rPr>
              <a:t>the </a:t>
            </a:r>
            <a:r>
              <a:rPr lang="en-US" sz="2000" dirty="0" smtClean="0">
                <a:latin typeface="Times New Roman" panose="02020603050405020304" pitchFamily="18" charset="0"/>
                <a:cs typeface="Times New Roman" panose="02020603050405020304" pitchFamily="18" charset="0"/>
              </a:rPr>
              <a:t>watershed.</a:t>
            </a:r>
            <a:endParaRPr lang="en-US" sz="2000"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553663798"/>
              </p:ext>
            </p:extLst>
          </p:nvPr>
        </p:nvGraphicFramePr>
        <p:xfrm>
          <a:off x="536862" y="2362200"/>
          <a:ext cx="7906329" cy="1495659"/>
        </p:xfrm>
        <a:graphic>
          <a:graphicData uri="http://schemas.openxmlformats.org/drawingml/2006/table">
            <a:tbl>
              <a:tblPr>
                <a:tableStyleId>{0505E3EF-67EA-436B-97B2-0124C06EBD24}</a:tableStyleId>
              </a:tblPr>
              <a:tblGrid>
                <a:gridCol w="918006"/>
                <a:gridCol w="1870438"/>
                <a:gridCol w="1227833"/>
                <a:gridCol w="1239307"/>
                <a:gridCol w="918006"/>
                <a:gridCol w="844105"/>
                <a:gridCol w="888634"/>
              </a:tblGrid>
              <a:tr h="1198193">
                <a:tc>
                  <a:txBody>
                    <a:bodyPr/>
                    <a:lstStyle/>
                    <a:p>
                      <a:pPr algn="ctr" fontAlgn="b"/>
                      <a:r>
                        <a:rPr lang="en-US" sz="1400" u="none" strike="noStrike" dirty="0">
                          <a:effectLst/>
                        </a:rPr>
                        <a:t>TSS Load Reduction Target (lbs/year)</a:t>
                      </a:r>
                      <a:endParaRPr lang="en-US" sz="1400" b="0" i="0" u="none" strike="noStrike" dirty="0">
                        <a:solidFill>
                          <a:srgbClr val="000000"/>
                        </a:solidFill>
                        <a:effectLst/>
                        <a:latin typeface="Times New Roman"/>
                      </a:endParaRPr>
                    </a:p>
                  </a:txBody>
                  <a:tcPr marL="9303" marR="9303" marT="9303" marB="0" anchor="b">
                    <a:solidFill>
                      <a:srgbClr val="FFFF99"/>
                    </a:solidFill>
                  </a:tcPr>
                </a:tc>
                <a:tc>
                  <a:txBody>
                    <a:bodyPr/>
                    <a:lstStyle/>
                    <a:p>
                      <a:pPr algn="ctr" fontAlgn="b"/>
                      <a:r>
                        <a:rPr lang="en-US" sz="1400" u="none" strike="noStrike" dirty="0">
                          <a:effectLst/>
                        </a:rPr>
                        <a:t>Phosphorus Load Reduction Target (lbs/year)</a:t>
                      </a:r>
                      <a:endParaRPr lang="en-US" sz="1400" b="0" i="0" u="none" strike="noStrike" dirty="0">
                        <a:solidFill>
                          <a:srgbClr val="000000"/>
                        </a:solidFill>
                        <a:effectLst/>
                        <a:latin typeface="Times New Roman"/>
                      </a:endParaRPr>
                    </a:p>
                  </a:txBody>
                  <a:tcPr marL="9303" marR="9303" marT="9303" marB="0" anchor="b">
                    <a:solidFill>
                      <a:srgbClr val="FFFF99"/>
                    </a:solidFill>
                  </a:tcPr>
                </a:tc>
                <a:tc>
                  <a:txBody>
                    <a:bodyPr/>
                    <a:lstStyle/>
                    <a:p>
                      <a:pPr algn="ctr" fontAlgn="b"/>
                      <a:r>
                        <a:rPr lang="en-US" sz="1400" u="none" strike="noStrike" dirty="0">
                          <a:effectLst/>
                        </a:rPr>
                        <a:t>Nitrogen Load Reduction Target (lbs/year)</a:t>
                      </a:r>
                      <a:endParaRPr lang="en-US" sz="1400" b="0" i="0" u="none" strike="noStrike" dirty="0">
                        <a:solidFill>
                          <a:srgbClr val="000000"/>
                        </a:solidFill>
                        <a:effectLst/>
                        <a:latin typeface="Times New Roman"/>
                      </a:endParaRPr>
                    </a:p>
                  </a:txBody>
                  <a:tcPr marL="9303" marR="9303" marT="9303" marB="0" anchor="b">
                    <a:solidFill>
                      <a:srgbClr val="FFFF99"/>
                    </a:solidFill>
                  </a:tcPr>
                </a:tc>
                <a:tc>
                  <a:txBody>
                    <a:bodyPr/>
                    <a:lstStyle/>
                    <a:p>
                      <a:pPr algn="ctr" fontAlgn="b"/>
                      <a:r>
                        <a:rPr lang="en-US" sz="1400" u="none" strike="noStrike" dirty="0">
                          <a:effectLst/>
                        </a:rPr>
                        <a:t>Total Dissolved </a:t>
                      </a:r>
                      <a:r>
                        <a:rPr lang="en-US" sz="1400" u="none" strike="noStrike" dirty="0" smtClean="0">
                          <a:effectLst/>
                        </a:rPr>
                        <a:t>Solids Load Reduction Target  </a:t>
                      </a:r>
                      <a:r>
                        <a:rPr lang="en-US" sz="1400" u="none" strike="noStrike" dirty="0">
                          <a:effectLst/>
                        </a:rPr>
                        <a:t>(lbs/year)</a:t>
                      </a:r>
                      <a:endParaRPr lang="en-US" sz="1400" b="0" i="0" u="none" strike="noStrike" dirty="0">
                        <a:solidFill>
                          <a:srgbClr val="000000"/>
                        </a:solidFill>
                        <a:effectLst/>
                        <a:latin typeface="Times New Roman"/>
                      </a:endParaRPr>
                    </a:p>
                  </a:txBody>
                  <a:tcPr marL="9303" marR="9303" marT="9303" marB="0" anchor="b">
                    <a:solidFill>
                      <a:srgbClr val="FFFF99"/>
                    </a:solidFill>
                  </a:tcPr>
                </a:tc>
                <a:tc>
                  <a:txBody>
                    <a:bodyPr/>
                    <a:lstStyle/>
                    <a:p>
                      <a:pPr algn="ctr" fontAlgn="b"/>
                      <a:r>
                        <a:rPr lang="en-US" sz="1400" u="none" strike="noStrike" dirty="0">
                          <a:effectLst/>
                        </a:rPr>
                        <a:t>BOD </a:t>
                      </a:r>
                      <a:r>
                        <a:rPr lang="en-US" sz="1400" u="none" strike="noStrike" dirty="0" smtClean="0">
                          <a:effectLst/>
                        </a:rPr>
                        <a:t>Load Reduction Target (</a:t>
                      </a:r>
                      <a:r>
                        <a:rPr lang="en-US" sz="1400" u="none" strike="noStrike" dirty="0">
                          <a:effectLst/>
                        </a:rPr>
                        <a:t>lbs/year)</a:t>
                      </a:r>
                      <a:endParaRPr lang="en-US" sz="1400" b="0" i="0" u="none" strike="noStrike" dirty="0">
                        <a:solidFill>
                          <a:srgbClr val="000000"/>
                        </a:solidFill>
                        <a:effectLst/>
                        <a:latin typeface="Times New Roman"/>
                      </a:endParaRPr>
                    </a:p>
                  </a:txBody>
                  <a:tcPr marL="9303" marR="9303" marT="9303" marB="0" anchor="b">
                    <a:solidFill>
                      <a:srgbClr val="FFFF99"/>
                    </a:solidFill>
                  </a:tcPr>
                </a:tc>
                <a:tc>
                  <a:txBody>
                    <a:bodyPr/>
                    <a:lstStyle/>
                    <a:p>
                      <a:pPr algn="ctr" fontAlgn="b"/>
                      <a:r>
                        <a:rPr lang="en-US" sz="1400" u="none" strike="noStrike" dirty="0">
                          <a:effectLst/>
                        </a:rPr>
                        <a:t>COD </a:t>
                      </a:r>
                      <a:r>
                        <a:rPr lang="en-US" sz="1400" u="none" strike="noStrike" dirty="0" smtClean="0">
                          <a:effectLst/>
                        </a:rPr>
                        <a:t>Load Reduction Target (</a:t>
                      </a:r>
                      <a:r>
                        <a:rPr lang="en-US" sz="1400" u="none" strike="noStrike" dirty="0">
                          <a:effectLst/>
                        </a:rPr>
                        <a:t>lbs/year)</a:t>
                      </a:r>
                      <a:endParaRPr lang="en-US" sz="1400" b="0" i="0" u="none" strike="noStrike" dirty="0">
                        <a:solidFill>
                          <a:srgbClr val="000000"/>
                        </a:solidFill>
                        <a:effectLst/>
                        <a:latin typeface="Times New Roman"/>
                      </a:endParaRPr>
                    </a:p>
                  </a:txBody>
                  <a:tcPr marL="9303" marR="9303" marT="9303" marB="0" anchor="b">
                    <a:solidFill>
                      <a:srgbClr val="FFFF99"/>
                    </a:solidFill>
                  </a:tcPr>
                </a:tc>
                <a:tc>
                  <a:txBody>
                    <a:bodyPr/>
                    <a:lstStyle/>
                    <a:p>
                      <a:pPr algn="ctr" fontAlgn="b"/>
                      <a:r>
                        <a:rPr lang="en-US" sz="1400" u="none" strike="noStrike" dirty="0">
                          <a:effectLst/>
                        </a:rPr>
                        <a:t>Chloride </a:t>
                      </a:r>
                      <a:r>
                        <a:rPr lang="en-US" sz="1400" u="none" strike="noStrike" dirty="0" smtClean="0">
                          <a:effectLst/>
                        </a:rPr>
                        <a:t>Load Reduction Target (</a:t>
                      </a:r>
                      <a:r>
                        <a:rPr lang="en-US" sz="1400" u="none" strike="noStrike" dirty="0">
                          <a:effectLst/>
                        </a:rPr>
                        <a:t>tons/year)</a:t>
                      </a:r>
                      <a:endParaRPr lang="en-US" sz="1400" b="0" i="0" u="none" strike="noStrike" dirty="0">
                        <a:solidFill>
                          <a:srgbClr val="000000"/>
                        </a:solidFill>
                        <a:effectLst/>
                        <a:latin typeface="Times New Roman"/>
                      </a:endParaRPr>
                    </a:p>
                  </a:txBody>
                  <a:tcPr marL="9303" marR="9303" marT="9303" marB="0" anchor="b">
                    <a:solidFill>
                      <a:srgbClr val="FFFF99"/>
                    </a:solidFill>
                  </a:tcPr>
                </a:tc>
              </a:tr>
              <a:tr h="297466">
                <a:tc>
                  <a:txBody>
                    <a:bodyPr/>
                    <a:lstStyle/>
                    <a:p>
                      <a:pPr algn="ctr" fontAlgn="b"/>
                      <a:r>
                        <a:rPr lang="en-US" sz="1400" u="none" strike="noStrike" dirty="0">
                          <a:effectLst/>
                        </a:rPr>
                        <a:t>1,430,843</a:t>
                      </a:r>
                      <a:endParaRPr lang="en-US" sz="1400" b="0" i="0" u="none" strike="noStrike" dirty="0">
                        <a:solidFill>
                          <a:srgbClr val="000000"/>
                        </a:solidFill>
                        <a:effectLst/>
                        <a:latin typeface="Times New Roman"/>
                      </a:endParaRPr>
                    </a:p>
                  </a:txBody>
                  <a:tcPr marL="9303" marR="9303" marT="9303" marB="0" anchor="b">
                    <a:solidFill>
                      <a:srgbClr val="FFFF99"/>
                    </a:solidFill>
                  </a:tcPr>
                </a:tc>
                <a:tc>
                  <a:txBody>
                    <a:bodyPr/>
                    <a:lstStyle/>
                    <a:p>
                      <a:pPr algn="ctr" fontAlgn="b"/>
                      <a:r>
                        <a:rPr lang="en-US" sz="1400" u="none" strike="noStrike" dirty="0">
                          <a:effectLst/>
                        </a:rPr>
                        <a:t>1,595</a:t>
                      </a:r>
                      <a:endParaRPr lang="en-US" sz="1400" b="0" i="0" u="none" strike="noStrike" dirty="0">
                        <a:solidFill>
                          <a:srgbClr val="000000"/>
                        </a:solidFill>
                        <a:effectLst/>
                        <a:latin typeface="Times New Roman"/>
                      </a:endParaRPr>
                    </a:p>
                  </a:txBody>
                  <a:tcPr marL="9303" marR="9303" marT="9303" marB="0" anchor="b">
                    <a:solidFill>
                      <a:srgbClr val="FFFF99"/>
                    </a:solidFill>
                  </a:tcPr>
                </a:tc>
                <a:tc>
                  <a:txBody>
                    <a:bodyPr/>
                    <a:lstStyle/>
                    <a:p>
                      <a:pPr algn="ctr" fontAlgn="b"/>
                      <a:r>
                        <a:rPr lang="en-US" sz="1400" u="none" strike="noStrike" dirty="0">
                          <a:effectLst/>
                        </a:rPr>
                        <a:t>13,000</a:t>
                      </a:r>
                      <a:endParaRPr lang="en-US" sz="1400" b="0" i="0" u="none" strike="noStrike" dirty="0">
                        <a:solidFill>
                          <a:srgbClr val="000000"/>
                        </a:solidFill>
                        <a:effectLst/>
                        <a:latin typeface="Times New Roman"/>
                      </a:endParaRPr>
                    </a:p>
                  </a:txBody>
                  <a:tcPr marL="9303" marR="9303" marT="9303" marB="0" anchor="b">
                    <a:solidFill>
                      <a:srgbClr val="FFFF99"/>
                    </a:solidFill>
                  </a:tcPr>
                </a:tc>
                <a:tc>
                  <a:txBody>
                    <a:bodyPr/>
                    <a:lstStyle/>
                    <a:p>
                      <a:pPr algn="ctr" fontAlgn="b"/>
                      <a:r>
                        <a:rPr lang="en-US" sz="1400" u="none" strike="noStrike" dirty="0">
                          <a:effectLst/>
                        </a:rPr>
                        <a:t>3,236,832</a:t>
                      </a:r>
                      <a:endParaRPr lang="en-US" sz="1400" b="0" i="0" u="none" strike="noStrike" dirty="0">
                        <a:solidFill>
                          <a:srgbClr val="000000"/>
                        </a:solidFill>
                        <a:effectLst/>
                        <a:latin typeface="Times New Roman"/>
                      </a:endParaRPr>
                    </a:p>
                  </a:txBody>
                  <a:tcPr marL="9303" marR="9303" marT="9303" marB="0" anchor="b">
                    <a:solidFill>
                      <a:srgbClr val="FFFF99"/>
                    </a:solidFill>
                  </a:tcPr>
                </a:tc>
                <a:tc>
                  <a:txBody>
                    <a:bodyPr/>
                    <a:lstStyle/>
                    <a:p>
                      <a:pPr algn="ctr" fontAlgn="b"/>
                      <a:r>
                        <a:rPr lang="en-US" sz="1400" u="none" strike="noStrike" dirty="0">
                          <a:effectLst/>
                        </a:rPr>
                        <a:t>50,666</a:t>
                      </a:r>
                      <a:endParaRPr lang="en-US" sz="1400" b="0" i="0" u="none" strike="noStrike" dirty="0">
                        <a:solidFill>
                          <a:srgbClr val="000000"/>
                        </a:solidFill>
                        <a:effectLst/>
                        <a:latin typeface="Times New Roman"/>
                      </a:endParaRPr>
                    </a:p>
                  </a:txBody>
                  <a:tcPr marL="9303" marR="9303" marT="9303" marB="0" anchor="b">
                    <a:solidFill>
                      <a:srgbClr val="FFFF99"/>
                    </a:solidFill>
                  </a:tcPr>
                </a:tc>
                <a:tc>
                  <a:txBody>
                    <a:bodyPr/>
                    <a:lstStyle/>
                    <a:p>
                      <a:pPr algn="ctr" fontAlgn="b"/>
                      <a:r>
                        <a:rPr lang="en-US" sz="1400" u="none" strike="noStrike" dirty="0">
                          <a:effectLst/>
                        </a:rPr>
                        <a:t>550,900</a:t>
                      </a:r>
                      <a:endParaRPr lang="en-US" sz="1400" b="0" i="0" u="none" strike="noStrike" dirty="0">
                        <a:solidFill>
                          <a:srgbClr val="000000"/>
                        </a:solidFill>
                        <a:effectLst/>
                        <a:latin typeface="Times New Roman"/>
                      </a:endParaRPr>
                    </a:p>
                  </a:txBody>
                  <a:tcPr marL="9303" marR="9303" marT="9303" marB="0" anchor="b">
                    <a:solidFill>
                      <a:srgbClr val="FFFF99"/>
                    </a:solidFill>
                  </a:tcPr>
                </a:tc>
                <a:tc>
                  <a:txBody>
                    <a:bodyPr/>
                    <a:lstStyle/>
                    <a:p>
                      <a:pPr algn="ctr" fontAlgn="b"/>
                      <a:r>
                        <a:rPr lang="en-US" sz="1400" u="none" strike="noStrike" dirty="0">
                          <a:effectLst/>
                        </a:rPr>
                        <a:t>633</a:t>
                      </a:r>
                      <a:endParaRPr lang="en-US" sz="1400" b="0" i="0" u="none" strike="noStrike" dirty="0">
                        <a:solidFill>
                          <a:srgbClr val="000000"/>
                        </a:solidFill>
                        <a:effectLst/>
                        <a:latin typeface="Times New Roman"/>
                      </a:endParaRPr>
                    </a:p>
                  </a:txBody>
                  <a:tcPr marL="9303" marR="9303" marT="9303" marB="0" anchor="b">
                    <a:solidFill>
                      <a:srgbClr val="FFFF99"/>
                    </a:solidFill>
                  </a:tcPr>
                </a:tc>
              </a:tr>
            </a:tbl>
          </a:graphicData>
        </a:graphic>
      </p:graphicFrame>
      <p:pic>
        <p:nvPicPr>
          <p:cNvPr id="6" name="Picture 2" descr="C:\Users\scott.ristau\AppData\Local\Microsoft\Windows\Temporary Internet Files\Content.IE5\QQSX8QL2\target[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6578" y="4166163"/>
            <a:ext cx="2030844" cy="208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5844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400110"/>
          </a:xfrm>
          <a:prstGeom prst="rect">
            <a:avLst/>
          </a:prstGeom>
          <a:solidFill>
            <a:srgbClr val="CCECFF"/>
          </a:solidFill>
          <a:ln w="38100">
            <a:solidFill>
              <a:schemeClr val="tx2"/>
            </a:solidFill>
          </a:ln>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What is a watershed?</a:t>
            </a:r>
            <a:endParaRPr lang="en-US" sz="2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121564" y="914400"/>
            <a:ext cx="3489036"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Smaller watersheds make up increasingly larger ones as water flows downhill and one stream joins with another.</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Based on your objectives and available resources, you should select </a:t>
            </a:r>
            <a:r>
              <a:rPr lang="en-US" sz="2400" dirty="0">
                <a:latin typeface="Times New Roman" panose="02020603050405020304" pitchFamily="18" charset="0"/>
                <a:cs typeface="Times New Roman" panose="02020603050405020304" pitchFamily="18" charset="0"/>
              </a:rPr>
              <a:t>an appropriate scale </a:t>
            </a:r>
            <a:r>
              <a:rPr lang="en-US" sz="2400" dirty="0" smtClean="0">
                <a:latin typeface="Times New Roman" panose="02020603050405020304" pitchFamily="18" charset="0"/>
                <a:cs typeface="Times New Roman" panose="02020603050405020304" pitchFamily="18" charset="0"/>
              </a:rPr>
              <a:t>(i.e., 12-digit HUC) </a:t>
            </a:r>
            <a:r>
              <a:rPr lang="en-US" sz="2400" dirty="0">
                <a:latin typeface="Times New Roman" panose="02020603050405020304" pitchFamily="18" charset="0"/>
                <a:cs typeface="Times New Roman" panose="02020603050405020304" pitchFamily="18" charset="0"/>
              </a:rPr>
              <a:t>for writing a </a:t>
            </a:r>
            <a:r>
              <a:rPr lang="en-US" sz="2400" dirty="0" smtClean="0">
                <a:latin typeface="Times New Roman" panose="02020603050405020304" pitchFamily="18" charset="0"/>
                <a:cs typeface="Times New Roman" panose="02020603050405020304" pitchFamily="18" charset="0"/>
              </a:rPr>
              <a:t>watershed-based plan.</a:t>
            </a:r>
            <a:endParaRPr lang="en-US" sz="2400" dirty="0">
              <a:latin typeface="Times New Roman" panose="02020603050405020304" pitchFamily="18" charset="0"/>
              <a:cs typeface="Times New Roman" panose="02020603050405020304" pitchFamily="18" charset="0"/>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599" y="1353794"/>
            <a:ext cx="3515913" cy="46691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14400"/>
            <a:ext cx="1931551" cy="4139656"/>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93032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40327" y="353943"/>
            <a:ext cx="8077200" cy="830997"/>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Element 3 </a:t>
            </a:r>
            <a:r>
              <a:rPr lang="en-US" sz="2400" b="1" dirty="0">
                <a:latin typeface="Times New Roman" panose="02020603050405020304" pitchFamily="18" charset="0"/>
                <a:cs typeface="Times New Roman" panose="02020603050405020304" pitchFamily="18" charset="0"/>
              </a:rPr>
              <a:t>– Describe the management measures needed to achieve load reduction targets.</a:t>
            </a:r>
          </a:p>
        </p:txBody>
      </p:sp>
      <p:sp>
        <p:nvSpPr>
          <p:cNvPr id="3" name="TextBox 2"/>
          <p:cNvSpPr txBox="1"/>
          <p:nvPr/>
        </p:nvSpPr>
        <p:spPr>
          <a:xfrm>
            <a:off x="685800" y="1184940"/>
            <a:ext cx="8077200" cy="1477328"/>
          </a:xfrm>
          <a:prstGeom prst="rect">
            <a:avLst/>
          </a:prstGeom>
          <a:noFill/>
        </p:spPr>
        <p:txBody>
          <a:bodyPr wrap="square" rtlCol="0">
            <a:spAutoFit/>
          </a:bodyPr>
          <a:lstStyle/>
          <a:p>
            <a:pPr marL="342900" indent="-342900" algn="just">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For the watershed as a whole, identify best management practices (</a:t>
            </a:r>
            <a:r>
              <a:rPr lang="en-US" sz="2000" dirty="0" smtClean="0">
                <a:latin typeface="Times New Roman" panose="02020603050405020304" pitchFamily="18" charset="0"/>
                <a:cs typeface="Times New Roman" panose="02020603050405020304" pitchFamily="18" charset="0"/>
              </a:rPr>
              <a:t>BMPs) </a:t>
            </a:r>
            <a:r>
              <a:rPr lang="en-US" sz="2000" dirty="0">
                <a:latin typeface="Times New Roman" panose="02020603050405020304" pitchFamily="18" charset="0"/>
                <a:cs typeface="Times New Roman" panose="02020603050405020304" pitchFamily="18" charset="0"/>
              </a:rPr>
              <a:t>recommended to achieve water quality and natural resource objectives</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marL="342900" indent="-342900" algn="just">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Identify the BMP type, combined amount </a:t>
            </a:r>
            <a:r>
              <a:rPr lang="en-US" sz="2000" dirty="0">
                <a:latin typeface="Times New Roman" panose="02020603050405020304" pitchFamily="18" charset="0"/>
                <a:cs typeface="Times New Roman" panose="02020603050405020304" pitchFamily="18" charset="0"/>
              </a:rPr>
              <a:t>(i.e., number, acres, feet), cost, and estimated pollutant load </a:t>
            </a:r>
            <a:r>
              <a:rPr lang="en-US" sz="2000" dirty="0" smtClean="0">
                <a:latin typeface="Times New Roman" panose="02020603050405020304" pitchFamily="18" charset="0"/>
                <a:cs typeface="Times New Roman" panose="02020603050405020304" pitchFamily="18" charset="0"/>
              </a:rPr>
              <a:t>reduction.</a:t>
            </a:r>
            <a:endParaRPr lang="en-US" sz="2000" dirty="0">
              <a:latin typeface="Times New Roman" panose="02020603050405020304" pitchFamily="18"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673600954"/>
              </p:ext>
            </p:extLst>
          </p:nvPr>
        </p:nvGraphicFramePr>
        <p:xfrm>
          <a:off x="796636" y="2699213"/>
          <a:ext cx="7550728" cy="3887915"/>
        </p:xfrm>
        <a:graphic>
          <a:graphicData uri="http://schemas.openxmlformats.org/drawingml/2006/table">
            <a:tbl>
              <a:tblPr>
                <a:tableStyleId>{0505E3EF-67EA-436B-97B2-0124C06EBD24}</a:tableStyleId>
              </a:tblPr>
              <a:tblGrid>
                <a:gridCol w="879764"/>
                <a:gridCol w="2045546"/>
                <a:gridCol w="531108"/>
                <a:gridCol w="564829"/>
                <a:gridCol w="744717"/>
                <a:gridCol w="914400"/>
                <a:gridCol w="990600"/>
                <a:gridCol w="879764"/>
              </a:tblGrid>
              <a:tr h="724493">
                <a:tc>
                  <a:txBody>
                    <a:bodyPr/>
                    <a:lstStyle/>
                    <a:p>
                      <a:pPr algn="ctr" fontAlgn="b"/>
                      <a:r>
                        <a:rPr lang="en-US" sz="1000" u="none" strike="noStrike" dirty="0">
                          <a:effectLst/>
                        </a:rPr>
                        <a:t>BMP Category</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BMP Type</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Quantity</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Unit</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COST</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Sediment Load Reduction (tons/year)</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Phosphorus Load Reduction (lbs/year)</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Nitrogen Load Reduction (lbs/year)</a:t>
                      </a:r>
                      <a:endParaRPr lang="en-US" sz="1000" b="0" i="0" u="none" strike="noStrike" dirty="0">
                        <a:solidFill>
                          <a:srgbClr val="000000"/>
                        </a:solidFill>
                        <a:effectLst/>
                        <a:latin typeface="Calibri"/>
                      </a:endParaRPr>
                    </a:p>
                  </a:txBody>
                  <a:tcPr marL="7154" marR="7154" marT="7154" marB="0" anchor="b">
                    <a:solidFill>
                      <a:srgbClr val="FFFF99"/>
                    </a:solidFill>
                  </a:tcPr>
                </a:tc>
              </a:tr>
              <a:tr h="403446">
                <a:tc>
                  <a:txBody>
                    <a:bodyPr/>
                    <a:lstStyle/>
                    <a:p>
                      <a:pPr algn="ctr" fontAlgn="b"/>
                      <a:r>
                        <a:rPr lang="en-US" sz="1000" u="none" strike="noStrike" dirty="0">
                          <a:effectLst/>
                        </a:rPr>
                        <a:t>OTHER2</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l" fontAlgn="b"/>
                      <a:r>
                        <a:rPr lang="en-US" sz="1000" u="none" strike="noStrike" dirty="0">
                          <a:effectLst/>
                        </a:rPr>
                        <a:t>Buffer Zone Enhancement / Installation</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7.4</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acre</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3716</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223</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643</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6667</a:t>
                      </a:r>
                      <a:endParaRPr lang="en-US" sz="1000" b="0" i="0" u="none" strike="noStrike" dirty="0">
                        <a:solidFill>
                          <a:srgbClr val="000000"/>
                        </a:solidFill>
                        <a:effectLst/>
                        <a:latin typeface="Calibri"/>
                      </a:endParaRPr>
                    </a:p>
                  </a:txBody>
                  <a:tcPr marL="7154" marR="7154" marT="7154" marB="0" anchor="b">
                    <a:solidFill>
                      <a:srgbClr val="FFFF99"/>
                    </a:solidFill>
                  </a:tcPr>
                </a:tc>
              </a:tr>
              <a:tr h="229998">
                <a:tc>
                  <a:txBody>
                    <a:bodyPr/>
                    <a:lstStyle/>
                    <a:p>
                      <a:pPr algn="ctr" fontAlgn="b"/>
                      <a:r>
                        <a:rPr lang="en-US" sz="1000" u="none" strike="noStrike" dirty="0">
                          <a:effectLst/>
                        </a:rPr>
                        <a:t>AGRICULTURE</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l" fontAlgn="b"/>
                      <a:r>
                        <a:rPr lang="en-US" sz="1000" u="none" strike="noStrike" dirty="0">
                          <a:effectLst/>
                        </a:rPr>
                        <a:t>Conservation Cover</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2491</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acre</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 </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4735</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10577</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193127</a:t>
                      </a:r>
                      <a:endParaRPr lang="en-US" sz="1000" b="0" i="0" u="none" strike="noStrike" dirty="0">
                        <a:solidFill>
                          <a:srgbClr val="000000"/>
                        </a:solidFill>
                        <a:effectLst/>
                        <a:latin typeface="Calibri"/>
                      </a:endParaRPr>
                    </a:p>
                  </a:txBody>
                  <a:tcPr marL="7154" marR="7154" marT="7154" marB="0" anchor="b">
                    <a:solidFill>
                      <a:srgbClr val="FFFF99"/>
                    </a:solidFill>
                  </a:tcPr>
                </a:tc>
              </a:tr>
              <a:tr h="229998">
                <a:tc>
                  <a:txBody>
                    <a:bodyPr/>
                    <a:lstStyle/>
                    <a:p>
                      <a:pPr algn="ctr" fontAlgn="b"/>
                      <a:r>
                        <a:rPr lang="en-US" sz="1000" u="none" strike="noStrike" dirty="0">
                          <a:effectLst/>
                        </a:rPr>
                        <a:t>AGRICULTURE</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l" fontAlgn="b"/>
                      <a:r>
                        <a:rPr lang="en-US" sz="1000" u="none" strike="noStrike" dirty="0">
                          <a:effectLst/>
                        </a:rPr>
                        <a:t>Cover and Green Manure Crop</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23144</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acre</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1620047</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6336</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11700</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206446</a:t>
                      </a:r>
                      <a:endParaRPr lang="en-US" sz="1000" b="0" i="0" u="none" strike="noStrike" dirty="0">
                        <a:solidFill>
                          <a:srgbClr val="000000"/>
                        </a:solidFill>
                        <a:effectLst/>
                        <a:latin typeface="Calibri"/>
                      </a:endParaRPr>
                    </a:p>
                  </a:txBody>
                  <a:tcPr marL="7154" marR="7154" marT="7154" marB="0" anchor="b">
                    <a:solidFill>
                      <a:srgbClr val="FFFF99"/>
                    </a:solidFill>
                  </a:tcPr>
                </a:tc>
              </a:tr>
              <a:tr h="229998">
                <a:tc>
                  <a:txBody>
                    <a:bodyPr/>
                    <a:lstStyle/>
                    <a:p>
                      <a:pPr algn="ctr" fontAlgn="b"/>
                      <a:r>
                        <a:rPr lang="en-US" sz="1000" u="none" strike="noStrike" dirty="0">
                          <a:effectLst/>
                        </a:rPr>
                        <a:t>AGRICULTURE</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l" fontAlgn="b"/>
                      <a:r>
                        <a:rPr lang="en-US" sz="1000" u="none" strike="noStrike" dirty="0">
                          <a:effectLst/>
                        </a:rPr>
                        <a:t>Filter Strip</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24</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acre</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11974</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1856</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3430</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27868</a:t>
                      </a:r>
                      <a:endParaRPr lang="en-US" sz="1000" b="0" i="0" u="none" strike="noStrike" dirty="0">
                        <a:solidFill>
                          <a:srgbClr val="000000"/>
                        </a:solidFill>
                        <a:effectLst/>
                        <a:latin typeface="Calibri"/>
                      </a:endParaRPr>
                    </a:p>
                  </a:txBody>
                  <a:tcPr marL="7154" marR="7154" marT="7154" marB="0" anchor="b">
                    <a:solidFill>
                      <a:srgbClr val="FFFF99"/>
                    </a:solidFill>
                  </a:tcPr>
                </a:tc>
              </a:tr>
              <a:tr h="229998">
                <a:tc>
                  <a:txBody>
                    <a:bodyPr/>
                    <a:lstStyle/>
                    <a:p>
                      <a:pPr algn="ctr" fontAlgn="b"/>
                      <a:r>
                        <a:rPr lang="en-US" sz="1000" u="none" strike="noStrike" dirty="0">
                          <a:effectLst/>
                        </a:rPr>
                        <a:t>AGRICULTURE</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l" fontAlgn="b"/>
                      <a:r>
                        <a:rPr lang="en-US" sz="1000" u="none" strike="noStrike" dirty="0">
                          <a:effectLst/>
                        </a:rPr>
                        <a:t>Grassed Waterway</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30</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acre</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98237</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1490</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2391</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26685</a:t>
                      </a:r>
                      <a:endParaRPr lang="en-US" sz="1000" b="0" i="0" u="none" strike="noStrike" dirty="0">
                        <a:solidFill>
                          <a:srgbClr val="000000"/>
                        </a:solidFill>
                        <a:effectLst/>
                        <a:latin typeface="Calibri"/>
                      </a:endParaRPr>
                    </a:p>
                  </a:txBody>
                  <a:tcPr marL="7154" marR="7154" marT="7154" marB="0" anchor="b">
                    <a:solidFill>
                      <a:srgbClr val="FFFF99"/>
                    </a:solidFill>
                  </a:tcPr>
                </a:tc>
              </a:tr>
              <a:tr h="229998">
                <a:tc>
                  <a:txBody>
                    <a:bodyPr/>
                    <a:lstStyle/>
                    <a:p>
                      <a:pPr algn="ctr" fontAlgn="b"/>
                      <a:r>
                        <a:rPr lang="en-US" sz="1000" u="none" strike="noStrike" dirty="0">
                          <a:effectLst/>
                        </a:rPr>
                        <a:t>AGRICULTURE</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l" fontAlgn="b"/>
                      <a:r>
                        <a:rPr lang="en-US" sz="1000" u="none" strike="noStrike" dirty="0">
                          <a:effectLst/>
                        </a:rPr>
                        <a:t>Infiltration Trench</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215</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number</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1246320</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1260.31</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2871.4</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58156</a:t>
                      </a:r>
                      <a:endParaRPr lang="en-US" sz="1000" b="0" i="0" u="none" strike="noStrike" dirty="0">
                        <a:solidFill>
                          <a:srgbClr val="000000"/>
                        </a:solidFill>
                        <a:effectLst/>
                        <a:latin typeface="Calibri"/>
                      </a:endParaRPr>
                    </a:p>
                  </a:txBody>
                  <a:tcPr marL="7154" marR="7154" marT="7154" marB="0" anchor="b">
                    <a:solidFill>
                      <a:srgbClr val="FFFF99"/>
                    </a:solidFill>
                  </a:tcPr>
                </a:tc>
              </a:tr>
              <a:tr h="229998">
                <a:tc>
                  <a:txBody>
                    <a:bodyPr/>
                    <a:lstStyle/>
                    <a:p>
                      <a:pPr algn="ctr" fontAlgn="b"/>
                      <a:r>
                        <a:rPr lang="en-US" sz="1000" u="none" strike="noStrike" dirty="0">
                          <a:effectLst/>
                        </a:rPr>
                        <a:t>AGRICULTURE</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l" fontAlgn="b"/>
                      <a:r>
                        <a:rPr lang="en-US" sz="1000" u="none" strike="noStrike" dirty="0">
                          <a:effectLst/>
                        </a:rPr>
                        <a:t>Level Spreader</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146</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number</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582044</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3002</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6340</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44924</a:t>
                      </a:r>
                      <a:endParaRPr lang="en-US" sz="1000" b="0" i="0" u="none" strike="noStrike" dirty="0">
                        <a:solidFill>
                          <a:srgbClr val="000000"/>
                        </a:solidFill>
                        <a:effectLst/>
                        <a:latin typeface="Calibri"/>
                      </a:endParaRPr>
                    </a:p>
                  </a:txBody>
                  <a:tcPr marL="7154" marR="7154" marT="7154" marB="0" anchor="b">
                    <a:solidFill>
                      <a:srgbClr val="FFFF99"/>
                    </a:solidFill>
                  </a:tcPr>
                </a:tc>
              </a:tr>
              <a:tr h="229998">
                <a:tc>
                  <a:txBody>
                    <a:bodyPr/>
                    <a:lstStyle/>
                    <a:p>
                      <a:pPr algn="ctr" fontAlgn="b"/>
                      <a:r>
                        <a:rPr lang="en-US" sz="1000" u="none" strike="noStrike" dirty="0">
                          <a:effectLst/>
                        </a:rPr>
                        <a:t>AGRICULTURE</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l" fontAlgn="b"/>
                      <a:r>
                        <a:rPr lang="en-US" sz="1000" u="none" strike="noStrike" dirty="0">
                          <a:effectLst/>
                        </a:rPr>
                        <a:t>Nutrient Management</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23242</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acre</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386984</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14774</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44901</a:t>
                      </a:r>
                      <a:endParaRPr lang="en-US" sz="1000" b="0" i="0" u="none" strike="noStrike" dirty="0">
                        <a:solidFill>
                          <a:srgbClr val="000000"/>
                        </a:solidFill>
                        <a:effectLst/>
                        <a:latin typeface="Calibri"/>
                      </a:endParaRPr>
                    </a:p>
                  </a:txBody>
                  <a:tcPr marL="7154" marR="7154" marT="7154" marB="0" anchor="b">
                    <a:solidFill>
                      <a:srgbClr val="FFFF99"/>
                    </a:solidFill>
                  </a:tcPr>
                </a:tc>
              </a:tr>
              <a:tr h="229998">
                <a:tc>
                  <a:txBody>
                    <a:bodyPr/>
                    <a:lstStyle/>
                    <a:p>
                      <a:pPr algn="ctr" fontAlgn="b"/>
                      <a:r>
                        <a:rPr lang="en-US" sz="1000" u="none" strike="noStrike" dirty="0">
                          <a:effectLst/>
                        </a:rPr>
                        <a:t>AGRICULTURE</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l" fontAlgn="b"/>
                      <a:r>
                        <a:rPr lang="en-US" sz="1000" u="none" strike="noStrike" dirty="0">
                          <a:effectLst/>
                        </a:rPr>
                        <a:t>Structure for Water Control</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179</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number</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1458981</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35</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45402</a:t>
                      </a:r>
                      <a:endParaRPr lang="en-US" sz="1000" b="0" i="0" u="none" strike="noStrike" dirty="0">
                        <a:solidFill>
                          <a:srgbClr val="000000"/>
                        </a:solidFill>
                        <a:effectLst/>
                        <a:latin typeface="Calibri"/>
                      </a:endParaRPr>
                    </a:p>
                  </a:txBody>
                  <a:tcPr marL="7154" marR="7154" marT="7154" marB="0" anchor="b">
                    <a:solidFill>
                      <a:srgbClr val="FFFF99"/>
                    </a:solidFill>
                  </a:tcPr>
                </a:tc>
              </a:tr>
              <a:tr h="229998">
                <a:tc>
                  <a:txBody>
                    <a:bodyPr/>
                    <a:lstStyle/>
                    <a:p>
                      <a:pPr algn="ctr" fontAlgn="b"/>
                      <a:r>
                        <a:rPr lang="en-US" sz="1000" u="none" strike="noStrike" dirty="0">
                          <a:effectLst/>
                        </a:rPr>
                        <a:t>AGRICULTURE</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l" fontAlgn="b"/>
                      <a:r>
                        <a:rPr lang="en-US" sz="1000" u="none" strike="noStrike" dirty="0">
                          <a:effectLst/>
                        </a:rPr>
                        <a:t>Water and Sediment Control Basin</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 </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feet</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7500</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21</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40</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109</a:t>
                      </a:r>
                      <a:endParaRPr lang="en-US" sz="1000" b="0" i="0" u="none" strike="noStrike" dirty="0">
                        <a:solidFill>
                          <a:srgbClr val="000000"/>
                        </a:solidFill>
                        <a:effectLst/>
                        <a:latin typeface="Calibri"/>
                      </a:endParaRPr>
                    </a:p>
                  </a:txBody>
                  <a:tcPr marL="7154" marR="7154" marT="7154" marB="0" anchor="b">
                    <a:solidFill>
                      <a:srgbClr val="FFFF99"/>
                    </a:solidFill>
                  </a:tcPr>
                </a:tc>
              </a:tr>
              <a:tr h="229998">
                <a:tc>
                  <a:txBody>
                    <a:bodyPr/>
                    <a:lstStyle/>
                    <a:p>
                      <a:pPr algn="ctr" fontAlgn="b"/>
                      <a:r>
                        <a:rPr lang="en-US" sz="1000" u="none" strike="noStrike" dirty="0">
                          <a:effectLst/>
                        </a:rPr>
                        <a:t>HYDROLOGIC</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l" fontAlgn="b"/>
                      <a:r>
                        <a:rPr lang="en-US" sz="1000" u="none" strike="noStrike" dirty="0">
                          <a:effectLst/>
                        </a:rPr>
                        <a:t>Stream Channel Restoration</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187988</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feet</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13080208</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12.03</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40</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879</a:t>
                      </a:r>
                      <a:endParaRPr lang="en-US" sz="1000" b="0" i="0" u="none" strike="noStrike" dirty="0">
                        <a:solidFill>
                          <a:srgbClr val="000000"/>
                        </a:solidFill>
                        <a:effectLst/>
                        <a:latin typeface="Calibri"/>
                      </a:endParaRPr>
                    </a:p>
                  </a:txBody>
                  <a:tcPr marL="7154" marR="7154" marT="7154" marB="0" anchor="b">
                    <a:solidFill>
                      <a:srgbClr val="FFFF99"/>
                    </a:solidFill>
                  </a:tcPr>
                </a:tc>
              </a:tr>
              <a:tr h="229998">
                <a:tc>
                  <a:txBody>
                    <a:bodyPr/>
                    <a:lstStyle/>
                    <a:p>
                      <a:pPr algn="ctr" fontAlgn="b"/>
                      <a:r>
                        <a:rPr lang="en-US" sz="1000" u="none" strike="noStrike" dirty="0">
                          <a:effectLst/>
                        </a:rPr>
                        <a:t>HYDROLOGIC</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l" fontAlgn="b"/>
                      <a:r>
                        <a:rPr lang="en-US" sz="1000" u="none" strike="noStrike" dirty="0">
                          <a:effectLst/>
                        </a:rPr>
                        <a:t>Wetland Restoration</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1106</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acre</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11616954</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5883</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9735</a:t>
                      </a:r>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ctr" fontAlgn="b"/>
                      <a:r>
                        <a:rPr lang="en-US" sz="1000" u="none" strike="noStrike" dirty="0">
                          <a:effectLst/>
                        </a:rPr>
                        <a:t>157941</a:t>
                      </a:r>
                      <a:endParaRPr lang="en-US" sz="1000" b="0" i="0" u="none" strike="noStrike" dirty="0">
                        <a:solidFill>
                          <a:srgbClr val="000000"/>
                        </a:solidFill>
                        <a:effectLst/>
                        <a:latin typeface="Calibri"/>
                      </a:endParaRPr>
                    </a:p>
                  </a:txBody>
                  <a:tcPr marL="7154" marR="7154" marT="7154" marB="0" anchor="b">
                    <a:solidFill>
                      <a:srgbClr val="FFFF99"/>
                    </a:solidFill>
                  </a:tcPr>
                </a:tc>
              </a:tr>
              <a:tr h="229998">
                <a:tc>
                  <a:txBody>
                    <a:bodyPr/>
                    <a:lstStyle/>
                    <a:p>
                      <a:pPr algn="l" fontAlgn="b"/>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l" fontAlgn="b"/>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l" fontAlgn="b"/>
                      <a:endParaRPr lang="en-US" sz="1000" b="0" i="0" u="none" strike="noStrike" dirty="0">
                        <a:solidFill>
                          <a:srgbClr val="000000"/>
                        </a:solidFill>
                        <a:effectLst/>
                        <a:latin typeface="Calibri"/>
                      </a:endParaRPr>
                    </a:p>
                  </a:txBody>
                  <a:tcPr marL="7154" marR="7154" marT="7154" marB="0" anchor="b">
                    <a:solidFill>
                      <a:srgbClr val="FFFF99"/>
                    </a:solidFill>
                  </a:tcPr>
                </a:tc>
                <a:tc>
                  <a:txBody>
                    <a:bodyPr/>
                    <a:lstStyle/>
                    <a:p>
                      <a:pPr algn="r" fontAlgn="b"/>
                      <a:r>
                        <a:rPr lang="en-US" sz="1000" u="none" strike="noStrike" dirty="0">
                          <a:effectLst/>
                        </a:rPr>
                        <a:t>Totals</a:t>
                      </a:r>
                      <a:endParaRPr lang="en-US" sz="1000" b="1" i="0" u="none" strike="noStrike" dirty="0">
                        <a:solidFill>
                          <a:srgbClr val="000000"/>
                        </a:solidFill>
                        <a:effectLst/>
                        <a:latin typeface="Calibri"/>
                      </a:endParaRPr>
                    </a:p>
                  </a:txBody>
                  <a:tcPr marL="7154" marR="7154" marT="7154" marB="0" anchor="b">
                    <a:solidFill>
                      <a:srgbClr val="FFFF99"/>
                    </a:solidFill>
                  </a:tcPr>
                </a:tc>
                <a:tc>
                  <a:txBody>
                    <a:bodyPr/>
                    <a:lstStyle/>
                    <a:p>
                      <a:pPr algn="r" fontAlgn="b"/>
                      <a:r>
                        <a:rPr lang="en-US" sz="1000" u="none" strike="noStrike" dirty="0">
                          <a:effectLst/>
                        </a:rPr>
                        <a:t>30112965</a:t>
                      </a:r>
                      <a:endParaRPr lang="en-US" sz="1000" b="1" i="0" u="none" strike="noStrike" dirty="0">
                        <a:solidFill>
                          <a:srgbClr val="000000"/>
                        </a:solidFill>
                        <a:effectLst/>
                        <a:latin typeface="Calibri"/>
                      </a:endParaRPr>
                    </a:p>
                  </a:txBody>
                  <a:tcPr marL="7154" marR="7154" marT="7154" marB="0" anchor="b">
                    <a:solidFill>
                      <a:srgbClr val="FFFF99"/>
                    </a:solidFill>
                  </a:tcPr>
                </a:tc>
                <a:tc>
                  <a:txBody>
                    <a:bodyPr/>
                    <a:lstStyle/>
                    <a:p>
                      <a:pPr algn="r" fontAlgn="b"/>
                      <a:r>
                        <a:rPr lang="en-US" sz="1000" u="none" strike="noStrike" dirty="0">
                          <a:effectLst/>
                        </a:rPr>
                        <a:t>24818.34</a:t>
                      </a:r>
                      <a:endParaRPr lang="en-US" sz="1000" b="1" i="0" u="none" strike="noStrike" dirty="0">
                        <a:solidFill>
                          <a:srgbClr val="000000"/>
                        </a:solidFill>
                        <a:effectLst/>
                        <a:latin typeface="Calibri"/>
                      </a:endParaRPr>
                    </a:p>
                  </a:txBody>
                  <a:tcPr marL="7154" marR="7154" marT="7154" marB="0" anchor="b">
                    <a:solidFill>
                      <a:srgbClr val="FFFF99"/>
                    </a:solidFill>
                  </a:tcPr>
                </a:tc>
                <a:tc>
                  <a:txBody>
                    <a:bodyPr/>
                    <a:lstStyle/>
                    <a:p>
                      <a:pPr algn="r" fontAlgn="b"/>
                      <a:r>
                        <a:rPr lang="en-US" sz="1000" u="none" strike="noStrike" dirty="0">
                          <a:effectLst/>
                        </a:rPr>
                        <a:t>62576.4</a:t>
                      </a:r>
                      <a:endParaRPr lang="en-US" sz="1000" b="1" i="0" u="none" strike="noStrike" dirty="0">
                        <a:solidFill>
                          <a:srgbClr val="000000"/>
                        </a:solidFill>
                        <a:effectLst/>
                        <a:latin typeface="Calibri"/>
                      </a:endParaRPr>
                    </a:p>
                  </a:txBody>
                  <a:tcPr marL="7154" marR="7154" marT="7154" marB="0" anchor="b">
                    <a:solidFill>
                      <a:srgbClr val="FFFF99"/>
                    </a:solidFill>
                  </a:tcPr>
                </a:tc>
                <a:tc>
                  <a:txBody>
                    <a:bodyPr/>
                    <a:lstStyle/>
                    <a:p>
                      <a:pPr algn="r" fontAlgn="b"/>
                      <a:r>
                        <a:rPr lang="en-US" sz="1000" u="none" strike="noStrike" dirty="0">
                          <a:effectLst/>
                        </a:rPr>
                        <a:t>813105</a:t>
                      </a:r>
                      <a:endParaRPr lang="en-US" sz="1000" b="1" i="0" u="none" strike="noStrike" dirty="0">
                        <a:solidFill>
                          <a:srgbClr val="000000"/>
                        </a:solidFill>
                        <a:effectLst/>
                        <a:latin typeface="Calibri"/>
                      </a:endParaRPr>
                    </a:p>
                  </a:txBody>
                  <a:tcPr marL="7154" marR="7154" marT="7154" marB="0" anchor="b">
                    <a:solidFill>
                      <a:srgbClr val="FFFF99"/>
                    </a:solidFill>
                  </a:tcPr>
                </a:tc>
              </a:tr>
            </a:tbl>
          </a:graphicData>
        </a:graphic>
      </p:graphicFrame>
    </p:spTree>
    <p:extLst>
      <p:ext uri="{BB962C8B-B14F-4D97-AF65-F5344CB8AC3E}">
        <p14:creationId xmlns:p14="http://schemas.microsoft.com/office/powerpoint/2010/main" val="35914570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38019" y="378767"/>
            <a:ext cx="807720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Element 3 – continued.</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43346" y="886672"/>
            <a:ext cx="3355108" cy="707886"/>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Identify </a:t>
            </a:r>
            <a:r>
              <a:rPr lang="en-US" sz="2000" dirty="0">
                <a:latin typeface="Times New Roman" panose="02020603050405020304" pitchFamily="18" charset="0"/>
                <a:cs typeface="Times New Roman" panose="02020603050405020304" pitchFamily="18" charset="0"/>
              </a:rPr>
              <a:t>priority areas and practices.</a:t>
            </a:r>
          </a:p>
        </p:txBody>
      </p:sp>
      <p:pic>
        <p:nvPicPr>
          <p:cNvPr id="10" name="Picture 9"/>
          <p:cNvPicPr/>
          <p:nvPr/>
        </p:nvPicPr>
        <p:blipFill rotWithShape="1">
          <a:blip r:embed="rId2"/>
          <a:srcRect l="9760" t="12522" r="8010" b="4695"/>
          <a:stretch/>
        </p:blipFill>
        <p:spPr bwMode="auto">
          <a:xfrm>
            <a:off x="278765" y="3352800"/>
            <a:ext cx="4293235" cy="3322955"/>
          </a:xfrm>
          <a:prstGeom prst="rect">
            <a:avLst/>
          </a:prstGeom>
          <a:ln w="38100">
            <a:solidFill>
              <a:schemeClr val="tx1"/>
            </a:solidFill>
          </a:ln>
          <a:extLst>
            <a:ext uri="{53640926-AAD7-44D8-BBD7-CCE9431645EC}">
              <a14:shadowObscured xmlns:a14="http://schemas.microsoft.com/office/drawing/2010/main"/>
            </a:ext>
          </a:extLst>
        </p:spPr>
      </p:pic>
      <p:pic>
        <p:nvPicPr>
          <p:cNvPr id="12" name="Picture 11"/>
          <p:cNvPicPr/>
          <p:nvPr/>
        </p:nvPicPr>
        <p:blipFill rotWithShape="1">
          <a:blip r:embed="rId3"/>
          <a:srcRect l="28881" t="17217" r="26997" b="9044"/>
          <a:stretch/>
        </p:blipFill>
        <p:spPr bwMode="auto">
          <a:xfrm>
            <a:off x="5181600" y="1283713"/>
            <a:ext cx="3532822" cy="5392042"/>
          </a:xfrm>
          <a:prstGeom prst="rect">
            <a:avLst/>
          </a:prstGeom>
          <a:ln w="38100">
            <a:solidFill>
              <a:schemeClr val="tx1"/>
            </a:solidFill>
          </a:ln>
          <a:extLst>
            <a:ext uri="{53640926-AAD7-44D8-BBD7-CCE9431645EC}">
              <a14:shadowObscured xmlns:a14="http://schemas.microsoft.com/office/drawing/2010/main"/>
            </a:ext>
          </a:extLst>
        </p:spPr>
      </p:pic>
      <p:pic>
        <p:nvPicPr>
          <p:cNvPr id="13" name="Picture 12"/>
          <p:cNvPicPr/>
          <p:nvPr/>
        </p:nvPicPr>
        <p:blipFill rotWithShape="1">
          <a:blip r:embed="rId4"/>
          <a:srcRect l="10429" t="12000" r="7342" b="5565"/>
          <a:stretch/>
        </p:blipFill>
        <p:spPr bwMode="auto">
          <a:xfrm>
            <a:off x="4371686" y="533400"/>
            <a:ext cx="4737100" cy="3687907"/>
          </a:xfrm>
          <a:prstGeom prst="rect">
            <a:avLst/>
          </a:prstGeom>
          <a:ln w="38100">
            <a:solidFill>
              <a:schemeClr val="tx1"/>
            </a:solidFill>
          </a:ln>
          <a:extLst>
            <a:ext uri="{53640926-AAD7-44D8-BBD7-CCE9431645EC}">
              <a14:shadowObscured xmlns:a14="http://schemas.microsoft.com/office/drawing/2010/main"/>
            </a:ext>
          </a:extLst>
        </p:spPr>
      </p:pic>
      <p:pic>
        <p:nvPicPr>
          <p:cNvPr id="14" name="Picture 13"/>
          <p:cNvPicPr/>
          <p:nvPr/>
        </p:nvPicPr>
        <p:blipFill rotWithShape="1">
          <a:blip r:embed="rId5"/>
          <a:srcRect l="21259" t="7652" r="27264" b="5565"/>
          <a:stretch/>
        </p:blipFill>
        <p:spPr bwMode="auto">
          <a:xfrm>
            <a:off x="2120900" y="1585463"/>
            <a:ext cx="3060700" cy="3967480"/>
          </a:xfrm>
          <a:prstGeom prst="rect">
            <a:avLst/>
          </a:prstGeom>
          <a:ln w="381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92137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51872" y="353943"/>
            <a:ext cx="807720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Element 3 – continued.</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51872" y="815608"/>
            <a:ext cx="8077200" cy="1785104"/>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addition to the watershed-wide </a:t>
            </a:r>
            <a:r>
              <a:rPr lang="en-US" sz="2000" dirty="0" smtClean="0">
                <a:latin typeface="Times New Roman" panose="02020603050405020304" pitchFamily="18" charset="0"/>
                <a:cs typeface="Times New Roman" panose="02020603050405020304" pitchFamily="18" charset="0"/>
              </a:rPr>
              <a:t>BMP recommendations</a:t>
            </a:r>
            <a:r>
              <a:rPr lang="en-US" sz="2000" dirty="0">
                <a:latin typeface="Times New Roman" panose="02020603050405020304" pitchFamily="18" charset="0"/>
                <a:cs typeface="Times New Roman" panose="02020603050405020304" pitchFamily="18" charset="0"/>
              </a:rPr>
              <a:t>, identify </a:t>
            </a:r>
            <a:r>
              <a:rPr lang="en-US" sz="2000" dirty="0" smtClean="0">
                <a:latin typeface="Times New Roman" panose="02020603050405020304" pitchFamily="18" charset="0"/>
                <a:cs typeface="Times New Roman" panose="02020603050405020304" pitchFamily="18" charset="0"/>
              </a:rPr>
              <a:t>a sampling of some potential </a:t>
            </a:r>
            <a:r>
              <a:rPr lang="en-US" sz="2000" dirty="0">
                <a:latin typeface="Times New Roman" panose="02020603050405020304" pitchFamily="18" charset="0"/>
                <a:cs typeface="Times New Roman" panose="02020603050405020304" pitchFamily="18" charset="0"/>
              </a:rPr>
              <a:t>site-specific </a:t>
            </a:r>
            <a:r>
              <a:rPr lang="en-US" sz="2000" dirty="0" smtClean="0">
                <a:latin typeface="Times New Roman" panose="02020603050405020304" pitchFamily="18" charset="0"/>
                <a:cs typeface="Times New Roman" panose="02020603050405020304" pitchFamily="18" charset="0"/>
              </a:rPr>
              <a:t>BMP recommendations.</a:t>
            </a:r>
          </a:p>
          <a:p>
            <a:pPr marL="342900" indent="-342900">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Identify the site-specific </a:t>
            </a:r>
            <a:r>
              <a:rPr lang="en-US" sz="2000" dirty="0">
                <a:latin typeface="Times New Roman" panose="02020603050405020304" pitchFamily="18" charset="0"/>
                <a:cs typeface="Times New Roman" panose="02020603050405020304" pitchFamily="18" charset="0"/>
              </a:rPr>
              <a:t>BMP </a:t>
            </a:r>
            <a:r>
              <a:rPr lang="en-US" sz="2000" dirty="0" smtClean="0">
                <a:latin typeface="Times New Roman" panose="02020603050405020304" pitchFamily="18" charset="0"/>
                <a:cs typeface="Times New Roman" panose="02020603050405020304" pitchFamily="18" charset="0"/>
              </a:rPr>
              <a:t>type</a:t>
            </a:r>
            <a:r>
              <a:rPr lang="en-US" sz="2000" dirty="0">
                <a:latin typeface="Times New Roman" panose="02020603050405020304" pitchFamily="18" charset="0"/>
                <a:cs typeface="Times New Roman" panose="02020603050405020304" pitchFamily="18" charset="0"/>
              </a:rPr>
              <a:t>, size </a:t>
            </a:r>
            <a:r>
              <a:rPr lang="en-US" sz="2000" dirty="0" smtClean="0">
                <a:latin typeface="Times New Roman" panose="02020603050405020304" pitchFamily="18" charset="0"/>
                <a:cs typeface="Times New Roman" panose="02020603050405020304" pitchFamily="18" charset="0"/>
              </a:rPr>
              <a:t>(i.e., number, acres, feet), cost</a:t>
            </a:r>
            <a:r>
              <a:rPr lang="en-US" sz="2000" dirty="0">
                <a:latin typeface="Times New Roman" panose="02020603050405020304" pitchFamily="18" charset="0"/>
                <a:cs typeface="Times New Roman" panose="02020603050405020304" pitchFamily="18" charset="0"/>
              </a:rPr>
              <a:t>, estimated pollutant load reduction, latitude and longitude, priority, and responsible </a:t>
            </a:r>
            <a:r>
              <a:rPr lang="en-US" sz="2000" dirty="0" smtClean="0">
                <a:latin typeface="Times New Roman" panose="02020603050405020304" pitchFamily="18" charset="0"/>
                <a:cs typeface="Times New Roman" panose="02020603050405020304" pitchFamily="18" charset="0"/>
              </a:rPr>
              <a:t>entity.</a:t>
            </a:r>
            <a:endParaRPr lang="en-US" sz="2000"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556322254"/>
              </p:ext>
            </p:extLst>
          </p:nvPr>
        </p:nvGraphicFramePr>
        <p:xfrm>
          <a:off x="380999" y="2819400"/>
          <a:ext cx="8382002" cy="3307080"/>
        </p:xfrm>
        <a:graphic>
          <a:graphicData uri="http://schemas.openxmlformats.org/drawingml/2006/table">
            <a:tbl>
              <a:tblPr>
                <a:tableStyleId>{69CF1AB2-1976-4502-BF36-3FF5EA218861}</a:tableStyleId>
              </a:tblPr>
              <a:tblGrid>
                <a:gridCol w="250015"/>
                <a:gridCol w="1776405"/>
                <a:gridCol w="1554981"/>
                <a:gridCol w="381000"/>
                <a:gridCol w="304800"/>
                <a:gridCol w="364612"/>
                <a:gridCol w="526343"/>
                <a:gridCol w="578975"/>
                <a:gridCol w="578975"/>
                <a:gridCol w="565818"/>
                <a:gridCol w="460551"/>
                <a:gridCol w="500025"/>
                <a:gridCol w="539502"/>
              </a:tblGrid>
              <a:tr h="792480">
                <a:tc>
                  <a:txBody>
                    <a:bodyPr/>
                    <a:lstStyle/>
                    <a:p>
                      <a:pPr marL="0" marR="0" algn="ctr" fontAlgn="b">
                        <a:spcBef>
                          <a:spcPts val="0"/>
                        </a:spcBef>
                        <a:spcAft>
                          <a:spcPts val="0"/>
                        </a:spcAft>
                      </a:pPr>
                      <a:r>
                        <a:rPr lang="en-US" sz="800" kern="1200" dirty="0">
                          <a:effectLst/>
                        </a:rPr>
                        <a:t>Map ID #</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dirty="0">
                          <a:effectLst/>
                        </a:rPr>
                        <a:t>Landowner Name</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BMP Name</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Number</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Acres</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dirty="0">
                          <a:effectLst/>
                        </a:rPr>
                        <a:t>Feet</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Nitrogen Load Reduction (lbs/year)</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Phosphorus Load Reduction (lbs/year)</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Total Suspended Solids Load Reduction (lbs/year)</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Sediment Load Reduction (tons/year)</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Latitude</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Longitude</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Total Cost($)</a:t>
                      </a:r>
                      <a:endParaRPr lang="en-US" sz="800">
                        <a:effectLst/>
                        <a:latin typeface="Calibri"/>
                        <a:ea typeface="Calibri"/>
                        <a:cs typeface="Times New Roman"/>
                      </a:endParaRPr>
                    </a:p>
                  </a:txBody>
                  <a:tcPr marL="5080" marR="5080" marT="5080" marB="0" anchor="b">
                    <a:solidFill>
                      <a:srgbClr val="FFFF99"/>
                    </a:solidFill>
                  </a:tcPr>
                </a:tc>
              </a:tr>
              <a:tr h="137795">
                <a:tc>
                  <a:txBody>
                    <a:bodyPr/>
                    <a:lstStyle/>
                    <a:p>
                      <a:pPr marL="0" marR="0" algn="ctr" fontAlgn="b">
                        <a:lnSpc>
                          <a:spcPts val="1085"/>
                        </a:lnSpc>
                        <a:spcBef>
                          <a:spcPts val="0"/>
                        </a:spcBef>
                        <a:spcAft>
                          <a:spcPts val="0"/>
                        </a:spcAft>
                      </a:pPr>
                      <a:r>
                        <a:rPr lang="en-US" sz="800" kern="1200">
                          <a:effectLst/>
                        </a:rPr>
                        <a:t>1</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085"/>
                        </a:lnSpc>
                        <a:spcBef>
                          <a:spcPts val="0"/>
                        </a:spcBef>
                        <a:spcAft>
                          <a:spcPts val="0"/>
                        </a:spcAft>
                      </a:pPr>
                      <a:r>
                        <a:rPr lang="en-US" sz="800" kern="1200" dirty="0">
                          <a:effectLst/>
                        </a:rPr>
                        <a:t>Chicago Horticultural Society</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085"/>
                        </a:lnSpc>
                        <a:spcBef>
                          <a:spcPts val="0"/>
                        </a:spcBef>
                        <a:spcAft>
                          <a:spcPts val="0"/>
                        </a:spcAft>
                      </a:pPr>
                      <a:r>
                        <a:rPr lang="en-US" sz="800" kern="1200">
                          <a:effectLst/>
                        </a:rPr>
                        <a:t>Stream bank and Shoreline Protection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085"/>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085"/>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085"/>
                        </a:lnSpc>
                        <a:spcBef>
                          <a:spcPts val="0"/>
                        </a:spcBef>
                        <a:spcAft>
                          <a:spcPts val="0"/>
                        </a:spcAft>
                      </a:pPr>
                      <a:r>
                        <a:rPr lang="en-US" sz="800" kern="1200">
                          <a:effectLst/>
                        </a:rPr>
                        <a:t>5,187</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085"/>
                        </a:lnSpc>
                        <a:spcBef>
                          <a:spcPts val="0"/>
                        </a:spcBef>
                        <a:spcAft>
                          <a:spcPts val="0"/>
                        </a:spcAft>
                      </a:pPr>
                      <a:r>
                        <a:rPr lang="en-US" sz="800" kern="1200" dirty="0">
                          <a:effectLst/>
                        </a:rPr>
                        <a:t>116</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085"/>
                        </a:lnSpc>
                        <a:spcBef>
                          <a:spcPts val="0"/>
                        </a:spcBef>
                        <a:spcAft>
                          <a:spcPts val="0"/>
                        </a:spcAft>
                      </a:pPr>
                      <a:r>
                        <a:rPr lang="en-US" sz="800" kern="1200">
                          <a:effectLst/>
                        </a:rPr>
                        <a:t>58</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085"/>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085"/>
                        </a:lnSpc>
                        <a:spcBef>
                          <a:spcPts val="0"/>
                        </a:spcBef>
                        <a:spcAft>
                          <a:spcPts val="0"/>
                        </a:spcAft>
                      </a:pPr>
                      <a:r>
                        <a:rPr lang="en-US" sz="800" kern="1200">
                          <a:effectLst/>
                        </a:rPr>
                        <a:t>68</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085"/>
                        </a:lnSpc>
                        <a:spcBef>
                          <a:spcPts val="0"/>
                        </a:spcBef>
                        <a:spcAft>
                          <a:spcPts val="0"/>
                        </a:spcAft>
                      </a:pPr>
                      <a:r>
                        <a:rPr lang="en-US" sz="800" kern="1200">
                          <a:effectLst/>
                        </a:rPr>
                        <a:t>42.14820</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085"/>
                        </a:lnSpc>
                        <a:spcBef>
                          <a:spcPts val="0"/>
                        </a:spcBef>
                        <a:spcAft>
                          <a:spcPts val="0"/>
                        </a:spcAft>
                      </a:pPr>
                      <a:r>
                        <a:rPr lang="en-US" sz="800" kern="1200">
                          <a:effectLst/>
                        </a:rPr>
                        <a:t>-87.79390</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085"/>
                        </a:lnSpc>
                        <a:spcBef>
                          <a:spcPts val="0"/>
                        </a:spcBef>
                        <a:spcAft>
                          <a:spcPts val="0"/>
                        </a:spcAft>
                      </a:pPr>
                      <a:r>
                        <a:rPr lang="en-US" sz="800" kern="1200">
                          <a:effectLst/>
                        </a:rPr>
                        <a:t>1,017,125</a:t>
                      </a:r>
                      <a:endParaRPr lang="en-US" sz="800">
                        <a:effectLst/>
                        <a:latin typeface="Calibri"/>
                        <a:ea typeface="Calibri"/>
                        <a:cs typeface="Times New Roman"/>
                      </a:endParaRPr>
                    </a:p>
                  </a:txBody>
                  <a:tcPr marL="5080" marR="5080" marT="5080" marB="0" anchor="b">
                    <a:solidFill>
                      <a:srgbClr val="FFFF99"/>
                    </a:solidFill>
                  </a:tcPr>
                </a:tc>
              </a:tr>
              <a:tr h="151130">
                <a:tc>
                  <a:txBody>
                    <a:bodyPr/>
                    <a:lstStyle/>
                    <a:p>
                      <a:pPr marL="0" marR="0" algn="ctr" fontAlgn="b">
                        <a:lnSpc>
                          <a:spcPts val="1190"/>
                        </a:lnSpc>
                        <a:spcBef>
                          <a:spcPts val="0"/>
                        </a:spcBef>
                        <a:spcAft>
                          <a:spcPts val="0"/>
                        </a:spcAft>
                      </a:pPr>
                      <a:r>
                        <a:rPr lang="en-US" sz="800" kern="1200">
                          <a:effectLst/>
                        </a:rPr>
                        <a:t>2</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190"/>
                        </a:lnSpc>
                        <a:spcBef>
                          <a:spcPts val="0"/>
                        </a:spcBef>
                        <a:spcAft>
                          <a:spcPts val="0"/>
                        </a:spcAft>
                      </a:pPr>
                      <a:r>
                        <a:rPr lang="en-US" sz="800" kern="1200" dirty="0">
                          <a:effectLst/>
                        </a:rPr>
                        <a:t>Deerfield High School</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190"/>
                        </a:lnSpc>
                        <a:spcBef>
                          <a:spcPts val="0"/>
                        </a:spcBef>
                        <a:spcAft>
                          <a:spcPts val="0"/>
                        </a:spcAft>
                      </a:pPr>
                      <a:r>
                        <a:rPr lang="en-US" sz="800" kern="1200">
                          <a:effectLst/>
                        </a:rPr>
                        <a:t>Wetland Restoration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1.40</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42.18667</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-87.84780</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85,207</a:t>
                      </a:r>
                      <a:endParaRPr lang="en-US" sz="800">
                        <a:effectLst/>
                        <a:latin typeface="Calibri"/>
                        <a:ea typeface="Calibri"/>
                        <a:cs typeface="Times New Roman"/>
                      </a:endParaRPr>
                    </a:p>
                  </a:txBody>
                  <a:tcPr marL="5080" marR="5080" marT="5080" marB="0" anchor="b">
                    <a:solidFill>
                      <a:srgbClr val="FFFF99"/>
                    </a:solidFill>
                  </a:tcPr>
                </a:tc>
              </a:tr>
              <a:tr h="151130">
                <a:tc>
                  <a:txBody>
                    <a:bodyPr/>
                    <a:lstStyle/>
                    <a:p>
                      <a:pPr marL="0" marR="0" algn="ctr" fontAlgn="b">
                        <a:lnSpc>
                          <a:spcPts val="1190"/>
                        </a:lnSpc>
                        <a:spcBef>
                          <a:spcPts val="0"/>
                        </a:spcBef>
                        <a:spcAft>
                          <a:spcPts val="0"/>
                        </a:spcAft>
                      </a:pPr>
                      <a:r>
                        <a:rPr lang="en-US" sz="800" kern="1200">
                          <a:effectLst/>
                        </a:rPr>
                        <a:t>3</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190"/>
                        </a:lnSpc>
                        <a:spcBef>
                          <a:spcPts val="0"/>
                        </a:spcBef>
                        <a:spcAft>
                          <a:spcPts val="0"/>
                        </a:spcAft>
                      </a:pPr>
                      <a:r>
                        <a:rPr lang="en-US" sz="800" kern="1200" dirty="0">
                          <a:effectLst/>
                        </a:rPr>
                        <a:t>City of Highland Park</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190"/>
                        </a:lnSpc>
                        <a:spcBef>
                          <a:spcPts val="0"/>
                        </a:spcBef>
                        <a:spcAft>
                          <a:spcPts val="0"/>
                        </a:spcAft>
                      </a:pPr>
                      <a:r>
                        <a:rPr lang="en-US" sz="800" kern="1200">
                          <a:effectLst/>
                        </a:rPr>
                        <a:t>Wetland Restoration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1.07</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dirty="0">
                          <a:effectLst/>
                        </a:rPr>
                        <a:t>35</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5</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42.18987</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-87.82193</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24,150</a:t>
                      </a:r>
                      <a:endParaRPr lang="en-US" sz="800">
                        <a:effectLst/>
                        <a:latin typeface="Calibri"/>
                        <a:ea typeface="Calibri"/>
                        <a:cs typeface="Times New Roman"/>
                      </a:endParaRPr>
                    </a:p>
                  </a:txBody>
                  <a:tcPr marL="5080" marR="5080" marT="5080" marB="0" anchor="b">
                    <a:solidFill>
                      <a:srgbClr val="FFFF99"/>
                    </a:solidFill>
                  </a:tcPr>
                </a:tc>
              </a:tr>
              <a:tr h="226695">
                <a:tc>
                  <a:txBody>
                    <a:bodyPr/>
                    <a:lstStyle/>
                    <a:p>
                      <a:pPr marL="0" marR="0" algn="ctr" fontAlgn="b">
                        <a:spcBef>
                          <a:spcPts val="0"/>
                        </a:spcBef>
                        <a:spcAft>
                          <a:spcPts val="0"/>
                        </a:spcAft>
                      </a:pPr>
                      <a:r>
                        <a:rPr lang="en-US" sz="800" kern="1200">
                          <a:effectLst/>
                        </a:rPr>
                        <a:t>4</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spcBef>
                          <a:spcPts val="0"/>
                        </a:spcBef>
                        <a:spcAft>
                          <a:spcPts val="0"/>
                        </a:spcAft>
                      </a:pPr>
                      <a:r>
                        <a:rPr lang="en-US" sz="800" kern="1200">
                          <a:effectLst/>
                        </a:rPr>
                        <a:t>Amhurst Lake Business Park Owners Assoc</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spcBef>
                          <a:spcPts val="0"/>
                        </a:spcBef>
                        <a:spcAft>
                          <a:spcPts val="0"/>
                        </a:spcAft>
                      </a:pPr>
                      <a:r>
                        <a:rPr lang="en-US" sz="800" kern="1200">
                          <a:effectLst/>
                        </a:rPr>
                        <a:t>Stream bank and Shoreline Protection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2,000</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112</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56</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66</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42.32597</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-87.88817</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72,764</a:t>
                      </a:r>
                      <a:endParaRPr lang="en-US" sz="800">
                        <a:effectLst/>
                        <a:latin typeface="Calibri"/>
                        <a:ea typeface="Calibri"/>
                        <a:cs typeface="Times New Roman"/>
                      </a:endParaRPr>
                    </a:p>
                  </a:txBody>
                  <a:tcPr marL="5080" marR="5080" marT="5080" marB="0" anchor="b">
                    <a:solidFill>
                      <a:srgbClr val="FFFF99"/>
                    </a:solidFill>
                  </a:tcPr>
                </a:tc>
              </a:tr>
              <a:tr h="151130">
                <a:tc>
                  <a:txBody>
                    <a:bodyPr/>
                    <a:lstStyle/>
                    <a:p>
                      <a:pPr marL="0" marR="0" algn="ctr" fontAlgn="b">
                        <a:lnSpc>
                          <a:spcPts val="1190"/>
                        </a:lnSpc>
                        <a:spcBef>
                          <a:spcPts val="0"/>
                        </a:spcBef>
                        <a:spcAft>
                          <a:spcPts val="0"/>
                        </a:spcAft>
                      </a:pPr>
                      <a:r>
                        <a:rPr lang="en-US" sz="800" kern="1200">
                          <a:effectLst/>
                        </a:rPr>
                        <a:t>5</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190"/>
                        </a:lnSpc>
                        <a:spcBef>
                          <a:spcPts val="0"/>
                        </a:spcBef>
                        <a:spcAft>
                          <a:spcPts val="0"/>
                        </a:spcAft>
                      </a:pPr>
                      <a:r>
                        <a:rPr lang="en-US" sz="800" kern="1200">
                          <a:effectLst/>
                        </a:rPr>
                        <a:t>Abbott Laboratories</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190"/>
                        </a:lnSpc>
                        <a:spcBef>
                          <a:spcPts val="0"/>
                        </a:spcBef>
                        <a:spcAft>
                          <a:spcPts val="0"/>
                        </a:spcAft>
                      </a:pPr>
                      <a:r>
                        <a:rPr lang="en-US" sz="800" kern="1200" dirty="0">
                          <a:effectLst/>
                        </a:rPr>
                        <a:t>Urban Storm water Wetlands</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1</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849</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203</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295,446</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42.28376</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-87.89716</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26,100</a:t>
                      </a:r>
                      <a:endParaRPr lang="en-US" sz="800">
                        <a:effectLst/>
                        <a:latin typeface="Calibri"/>
                        <a:ea typeface="Calibri"/>
                        <a:cs typeface="Times New Roman"/>
                      </a:endParaRPr>
                    </a:p>
                  </a:txBody>
                  <a:tcPr marL="5080" marR="5080" marT="5080" marB="0" anchor="b">
                    <a:solidFill>
                      <a:srgbClr val="FFFF99"/>
                    </a:solidFill>
                  </a:tcPr>
                </a:tc>
              </a:tr>
              <a:tr h="151130">
                <a:tc>
                  <a:txBody>
                    <a:bodyPr/>
                    <a:lstStyle/>
                    <a:p>
                      <a:pPr marL="0" marR="0" algn="ctr" fontAlgn="b">
                        <a:lnSpc>
                          <a:spcPts val="1190"/>
                        </a:lnSpc>
                        <a:spcBef>
                          <a:spcPts val="0"/>
                        </a:spcBef>
                        <a:spcAft>
                          <a:spcPts val="0"/>
                        </a:spcAft>
                      </a:pPr>
                      <a:r>
                        <a:rPr lang="en-US" sz="800" kern="1200">
                          <a:effectLst/>
                        </a:rPr>
                        <a:t>6</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190"/>
                        </a:lnSpc>
                        <a:spcBef>
                          <a:spcPts val="0"/>
                        </a:spcBef>
                        <a:spcAft>
                          <a:spcPts val="0"/>
                        </a:spcAft>
                      </a:pPr>
                      <a:r>
                        <a:rPr lang="en-US" sz="800" kern="1200">
                          <a:effectLst/>
                        </a:rPr>
                        <a:t>Village of Glenview</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190"/>
                        </a:lnSpc>
                        <a:spcBef>
                          <a:spcPts val="0"/>
                        </a:spcBef>
                        <a:spcAft>
                          <a:spcPts val="0"/>
                        </a:spcAft>
                      </a:pPr>
                      <a:r>
                        <a:rPr lang="en-US" sz="800" kern="1200">
                          <a:effectLst/>
                        </a:rPr>
                        <a:t>Green Roof</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dirty="0">
                          <a:effectLst/>
                        </a:rPr>
                        <a:t>-</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dirty="0">
                          <a:effectLst/>
                        </a:rPr>
                        <a:t>0.10</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42.10154</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-87.81895</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112,471</a:t>
                      </a:r>
                      <a:endParaRPr lang="en-US" sz="800">
                        <a:effectLst/>
                        <a:latin typeface="Calibri"/>
                        <a:ea typeface="Calibri"/>
                        <a:cs typeface="Times New Roman"/>
                      </a:endParaRPr>
                    </a:p>
                  </a:txBody>
                  <a:tcPr marL="5080" marR="5080" marT="5080" marB="0" anchor="b">
                    <a:solidFill>
                      <a:srgbClr val="FFFF99"/>
                    </a:solidFill>
                  </a:tcPr>
                </a:tc>
              </a:tr>
              <a:tr h="151130">
                <a:tc>
                  <a:txBody>
                    <a:bodyPr/>
                    <a:lstStyle/>
                    <a:p>
                      <a:pPr marL="0" marR="0" algn="ctr" fontAlgn="b">
                        <a:lnSpc>
                          <a:spcPts val="1190"/>
                        </a:lnSpc>
                        <a:spcBef>
                          <a:spcPts val="0"/>
                        </a:spcBef>
                        <a:spcAft>
                          <a:spcPts val="0"/>
                        </a:spcAft>
                      </a:pPr>
                      <a:r>
                        <a:rPr lang="en-US" sz="800" kern="1200">
                          <a:effectLst/>
                        </a:rPr>
                        <a:t>7</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190"/>
                        </a:lnSpc>
                        <a:spcBef>
                          <a:spcPts val="0"/>
                        </a:spcBef>
                        <a:spcAft>
                          <a:spcPts val="0"/>
                        </a:spcAft>
                      </a:pPr>
                      <a:r>
                        <a:rPr lang="en-US" sz="800" kern="1200">
                          <a:effectLst/>
                        </a:rPr>
                        <a:t>Village of Glenview</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190"/>
                        </a:lnSpc>
                        <a:spcBef>
                          <a:spcPts val="0"/>
                        </a:spcBef>
                        <a:spcAft>
                          <a:spcPts val="0"/>
                        </a:spcAft>
                      </a:pPr>
                      <a:r>
                        <a:rPr lang="en-US" sz="800" kern="1200" dirty="0">
                          <a:effectLst/>
                        </a:rPr>
                        <a:t>Porous Pavement </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dirty="0">
                          <a:effectLst/>
                        </a:rPr>
                        <a:t>-</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0.28</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3</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570</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42.10139</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-87.81882</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38,470</a:t>
                      </a:r>
                      <a:endParaRPr lang="en-US" sz="800">
                        <a:effectLst/>
                        <a:latin typeface="Calibri"/>
                        <a:ea typeface="Calibri"/>
                        <a:cs typeface="Times New Roman"/>
                      </a:endParaRPr>
                    </a:p>
                  </a:txBody>
                  <a:tcPr marL="5080" marR="5080" marT="5080" marB="0" anchor="b">
                    <a:solidFill>
                      <a:srgbClr val="FFFF99"/>
                    </a:solidFill>
                  </a:tcPr>
                </a:tc>
              </a:tr>
              <a:tr h="226695">
                <a:tc>
                  <a:txBody>
                    <a:bodyPr/>
                    <a:lstStyle/>
                    <a:p>
                      <a:pPr marL="0" marR="0" algn="ctr" fontAlgn="b">
                        <a:spcBef>
                          <a:spcPts val="0"/>
                        </a:spcBef>
                        <a:spcAft>
                          <a:spcPts val="0"/>
                        </a:spcAft>
                      </a:pPr>
                      <a:r>
                        <a:rPr lang="en-US" sz="800" kern="1200">
                          <a:effectLst/>
                        </a:rPr>
                        <a:t>8</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spcBef>
                          <a:spcPts val="0"/>
                        </a:spcBef>
                        <a:spcAft>
                          <a:spcPts val="0"/>
                        </a:spcAft>
                      </a:pPr>
                      <a:r>
                        <a:rPr lang="en-US" sz="800" kern="1200" dirty="0">
                          <a:effectLst/>
                        </a:rPr>
                        <a:t>Deerfield High School</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fontAlgn="b">
                        <a:spcBef>
                          <a:spcPts val="0"/>
                        </a:spcBef>
                        <a:spcAft>
                          <a:spcPts val="0"/>
                        </a:spcAft>
                      </a:pPr>
                      <a:r>
                        <a:rPr lang="en-US" sz="800" kern="1200">
                          <a:effectLst/>
                        </a:rPr>
                        <a:t>Stream bank and Shoreline Protection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dirty="0">
                          <a:effectLst/>
                        </a:rPr>
                        <a:t>-</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dirty="0">
                          <a:effectLst/>
                        </a:rPr>
                        <a:t>430</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dirty="0">
                          <a:effectLst/>
                        </a:rPr>
                        <a:t>180</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90</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90</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42.18616</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-87.84792</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spcBef>
                          <a:spcPts val="0"/>
                        </a:spcBef>
                        <a:spcAft>
                          <a:spcPts val="0"/>
                        </a:spcAft>
                      </a:pPr>
                      <a:r>
                        <a:rPr lang="en-US" sz="800" kern="1200">
                          <a:effectLst/>
                        </a:rPr>
                        <a:t>70,893</a:t>
                      </a:r>
                      <a:endParaRPr lang="en-US" sz="800">
                        <a:effectLst/>
                        <a:latin typeface="Calibri"/>
                        <a:ea typeface="Calibri"/>
                        <a:cs typeface="Times New Roman"/>
                      </a:endParaRPr>
                    </a:p>
                  </a:txBody>
                  <a:tcPr marL="5080" marR="5080" marT="5080" marB="0" anchor="b">
                    <a:solidFill>
                      <a:srgbClr val="FFFF99"/>
                    </a:solidFill>
                  </a:tcPr>
                </a:tc>
              </a:tr>
              <a:tr h="151130">
                <a:tc>
                  <a:txBody>
                    <a:bodyPr/>
                    <a:lstStyle/>
                    <a:p>
                      <a:pPr marL="0" marR="0" algn="ctr" fontAlgn="b">
                        <a:lnSpc>
                          <a:spcPts val="1190"/>
                        </a:lnSpc>
                        <a:spcBef>
                          <a:spcPts val="0"/>
                        </a:spcBef>
                        <a:spcAft>
                          <a:spcPts val="0"/>
                        </a:spcAft>
                      </a:pPr>
                      <a:r>
                        <a:rPr lang="en-US" sz="800" kern="1200">
                          <a:effectLst/>
                        </a:rPr>
                        <a:t>9</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190"/>
                        </a:lnSpc>
                        <a:spcBef>
                          <a:spcPts val="0"/>
                        </a:spcBef>
                        <a:spcAft>
                          <a:spcPts val="0"/>
                        </a:spcAft>
                      </a:pPr>
                      <a:r>
                        <a:rPr lang="en-US" sz="800" kern="1200">
                          <a:effectLst/>
                        </a:rPr>
                        <a:t>Cook County Forest Preserve District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190"/>
                        </a:lnSpc>
                        <a:spcBef>
                          <a:spcPts val="0"/>
                        </a:spcBef>
                        <a:spcAft>
                          <a:spcPts val="0"/>
                        </a:spcAft>
                      </a:pPr>
                      <a:r>
                        <a:rPr lang="en-US" sz="800" kern="1200">
                          <a:effectLst/>
                        </a:rPr>
                        <a:t>Grade Stabilization Structure</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4</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80</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40</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47</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42.06613</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-87.77287</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10,000</a:t>
                      </a:r>
                      <a:endParaRPr lang="en-US" sz="800">
                        <a:effectLst/>
                        <a:latin typeface="Calibri"/>
                        <a:ea typeface="Calibri"/>
                        <a:cs typeface="Times New Roman"/>
                      </a:endParaRPr>
                    </a:p>
                  </a:txBody>
                  <a:tcPr marL="5080" marR="5080" marT="5080" marB="0" anchor="b">
                    <a:solidFill>
                      <a:srgbClr val="FFFF99"/>
                    </a:solidFill>
                  </a:tcPr>
                </a:tc>
              </a:tr>
              <a:tr h="151130">
                <a:tc>
                  <a:txBody>
                    <a:bodyPr/>
                    <a:lstStyle/>
                    <a:p>
                      <a:pPr marL="0" marR="0" algn="ctr" fontAlgn="b">
                        <a:lnSpc>
                          <a:spcPts val="1190"/>
                        </a:lnSpc>
                        <a:spcBef>
                          <a:spcPts val="0"/>
                        </a:spcBef>
                        <a:spcAft>
                          <a:spcPts val="0"/>
                        </a:spcAft>
                      </a:pPr>
                      <a:r>
                        <a:rPr lang="en-US" sz="800" kern="1200">
                          <a:effectLst/>
                        </a:rPr>
                        <a:t>10</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190"/>
                        </a:lnSpc>
                        <a:spcBef>
                          <a:spcPts val="0"/>
                        </a:spcBef>
                        <a:spcAft>
                          <a:spcPts val="0"/>
                        </a:spcAft>
                      </a:pPr>
                      <a:r>
                        <a:rPr lang="en-US" sz="800" kern="1200">
                          <a:effectLst/>
                        </a:rPr>
                        <a:t>Northfield Park District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190"/>
                        </a:lnSpc>
                        <a:spcBef>
                          <a:spcPts val="0"/>
                        </a:spcBef>
                        <a:spcAft>
                          <a:spcPts val="0"/>
                        </a:spcAft>
                      </a:pPr>
                      <a:r>
                        <a:rPr lang="en-US" sz="800" kern="1200">
                          <a:effectLst/>
                        </a:rPr>
                        <a:t>Urban Filter Strip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0.37</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5</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dirty="0">
                          <a:effectLst/>
                        </a:rPr>
                        <a:t>3</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dirty="0">
                          <a:effectLst/>
                        </a:rPr>
                        <a:t>2,826</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42.10313</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-87.77694</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102,760</a:t>
                      </a:r>
                      <a:endParaRPr lang="en-US" sz="800">
                        <a:effectLst/>
                        <a:latin typeface="Calibri"/>
                        <a:ea typeface="Calibri"/>
                        <a:cs typeface="Times New Roman"/>
                      </a:endParaRPr>
                    </a:p>
                  </a:txBody>
                  <a:tcPr marL="5080" marR="5080" marT="5080" marB="0" anchor="b">
                    <a:solidFill>
                      <a:srgbClr val="FFFF99"/>
                    </a:solidFill>
                  </a:tcPr>
                </a:tc>
              </a:tr>
              <a:tr h="151130">
                <a:tc>
                  <a:txBody>
                    <a:bodyPr/>
                    <a:lstStyle/>
                    <a:p>
                      <a:pPr marL="0" marR="0" algn="ctr" fontAlgn="b">
                        <a:lnSpc>
                          <a:spcPts val="1190"/>
                        </a:lnSpc>
                        <a:spcBef>
                          <a:spcPts val="0"/>
                        </a:spcBef>
                        <a:spcAft>
                          <a:spcPts val="0"/>
                        </a:spcAft>
                      </a:pPr>
                      <a:r>
                        <a:rPr lang="en-US" sz="800" kern="1200">
                          <a:effectLst/>
                        </a:rPr>
                        <a:t>11</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190"/>
                        </a:lnSpc>
                        <a:spcBef>
                          <a:spcPts val="0"/>
                        </a:spcBef>
                        <a:spcAft>
                          <a:spcPts val="0"/>
                        </a:spcAft>
                      </a:pPr>
                      <a:r>
                        <a:rPr lang="en-US" sz="800" kern="1200">
                          <a:effectLst/>
                        </a:rPr>
                        <a:t>Village of Glenview</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190"/>
                        </a:lnSpc>
                        <a:spcBef>
                          <a:spcPts val="0"/>
                        </a:spcBef>
                        <a:spcAft>
                          <a:spcPts val="0"/>
                        </a:spcAft>
                      </a:pPr>
                      <a:r>
                        <a:rPr lang="en-US" sz="800" kern="1200">
                          <a:effectLst/>
                        </a:rPr>
                        <a:t>Urban Storm water Wetlands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1</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60</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14</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dirty="0">
                          <a:effectLst/>
                        </a:rPr>
                        <a:t>12,362</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dirty="0">
                          <a:effectLst/>
                        </a:rPr>
                        <a:t> </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42.07804</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-87.83502</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28,805</a:t>
                      </a:r>
                      <a:endParaRPr lang="en-US" sz="800">
                        <a:effectLst/>
                        <a:latin typeface="Calibri"/>
                        <a:ea typeface="Calibri"/>
                        <a:cs typeface="Times New Roman"/>
                      </a:endParaRPr>
                    </a:p>
                  </a:txBody>
                  <a:tcPr marL="5080" marR="5080" marT="5080" marB="0" anchor="b">
                    <a:solidFill>
                      <a:srgbClr val="FFFF99"/>
                    </a:solidFill>
                  </a:tcPr>
                </a:tc>
              </a:tr>
              <a:tr h="151130">
                <a:tc>
                  <a:txBody>
                    <a:bodyPr/>
                    <a:lstStyle/>
                    <a:p>
                      <a:pPr marL="0" marR="0" algn="ctr" fontAlgn="b">
                        <a:lnSpc>
                          <a:spcPts val="1190"/>
                        </a:lnSpc>
                        <a:spcBef>
                          <a:spcPts val="0"/>
                        </a:spcBef>
                        <a:spcAft>
                          <a:spcPts val="0"/>
                        </a:spcAft>
                      </a:pPr>
                      <a:r>
                        <a:rPr lang="en-US" sz="800" kern="1200">
                          <a:effectLst/>
                        </a:rPr>
                        <a:t>12</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190"/>
                        </a:lnSpc>
                        <a:spcBef>
                          <a:spcPts val="0"/>
                        </a:spcBef>
                        <a:spcAft>
                          <a:spcPts val="0"/>
                        </a:spcAft>
                      </a:pPr>
                      <a:r>
                        <a:rPr lang="en-US" sz="800" kern="1200">
                          <a:effectLst/>
                        </a:rPr>
                        <a:t>City of Highland Park</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190"/>
                        </a:lnSpc>
                        <a:spcBef>
                          <a:spcPts val="0"/>
                        </a:spcBef>
                        <a:spcAft>
                          <a:spcPts val="0"/>
                        </a:spcAft>
                      </a:pPr>
                      <a:r>
                        <a:rPr lang="en-US" sz="800" kern="1200">
                          <a:effectLst/>
                        </a:rPr>
                        <a:t>Grass-Lined Channels</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0.08</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2</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1</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2,178</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dirty="0">
                          <a:effectLst/>
                        </a:rPr>
                        <a:t> </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dirty="0">
                          <a:effectLst/>
                        </a:rPr>
                        <a:t>42.19800</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-87.82560</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18,116</a:t>
                      </a:r>
                      <a:endParaRPr lang="en-US" sz="800">
                        <a:effectLst/>
                        <a:latin typeface="Calibri"/>
                        <a:ea typeface="Calibri"/>
                        <a:cs typeface="Times New Roman"/>
                      </a:endParaRPr>
                    </a:p>
                  </a:txBody>
                  <a:tcPr marL="5080" marR="5080" marT="5080" marB="0" anchor="b">
                    <a:solidFill>
                      <a:srgbClr val="FFFF99"/>
                    </a:solidFill>
                  </a:tcPr>
                </a:tc>
              </a:tr>
              <a:tr h="151130">
                <a:tc>
                  <a:txBody>
                    <a:bodyPr/>
                    <a:lstStyle/>
                    <a:p>
                      <a:pPr marL="0" marR="0" algn="ctr" fontAlgn="b">
                        <a:lnSpc>
                          <a:spcPts val="1190"/>
                        </a:lnSpc>
                        <a:spcBef>
                          <a:spcPts val="0"/>
                        </a:spcBef>
                        <a:spcAft>
                          <a:spcPts val="0"/>
                        </a:spcAft>
                      </a:pPr>
                      <a:r>
                        <a:rPr lang="en-US" sz="800" kern="1200">
                          <a:effectLst/>
                        </a:rPr>
                        <a:t>13</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190"/>
                        </a:lnSpc>
                        <a:spcBef>
                          <a:spcPts val="0"/>
                        </a:spcBef>
                        <a:spcAft>
                          <a:spcPts val="0"/>
                        </a:spcAft>
                      </a:pPr>
                      <a:r>
                        <a:rPr lang="en-US" sz="800" kern="1200">
                          <a:effectLst/>
                        </a:rPr>
                        <a:t>Park District of Highland Park</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190"/>
                        </a:lnSpc>
                        <a:spcBef>
                          <a:spcPts val="0"/>
                        </a:spcBef>
                        <a:spcAft>
                          <a:spcPts val="0"/>
                        </a:spcAft>
                      </a:pPr>
                      <a:r>
                        <a:rPr lang="en-US" sz="800" kern="1200">
                          <a:effectLst/>
                        </a:rPr>
                        <a:t>Cistern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1</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dirty="0">
                          <a:effectLst/>
                        </a:rPr>
                        <a:t> </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dirty="0">
                          <a:effectLst/>
                        </a:rPr>
                        <a:t>42.17630</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dirty="0">
                          <a:effectLst/>
                        </a:rPr>
                        <a:t>-87.80911</a:t>
                      </a:r>
                      <a:endParaRPr lang="en-US" sz="800" dirty="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dirty="0">
                          <a:effectLst/>
                        </a:rPr>
                        <a:t>7,484</a:t>
                      </a:r>
                      <a:endParaRPr lang="en-US" sz="800" dirty="0">
                        <a:effectLst/>
                        <a:latin typeface="Calibri"/>
                        <a:ea typeface="Calibri"/>
                        <a:cs typeface="Times New Roman"/>
                      </a:endParaRPr>
                    </a:p>
                  </a:txBody>
                  <a:tcPr marL="5080" marR="5080" marT="5080" marB="0" anchor="b">
                    <a:solidFill>
                      <a:srgbClr val="FFFF99"/>
                    </a:solidFill>
                  </a:tcPr>
                </a:tc>
              </a:tr>
              <a:tr h="151130">
                <a:tc>
                  <a:txBody>
                    <a:bodyPr/>
                    <a:lstStyle/>
                    <a:p>
                      <a:pPr marL="0" marR="0" algn="ctr" fontAlgn="b">
                        <a:lnSpc>
                          <a:spcPts val="1190"/>
                        </a:lnSpc>
                        <a:spcBef>
                          <a:spcPts val="0"/>
                        </a:spcBef>
                        <a:spcAft>
                          <a:spcPts val="0"/>
                        </a:spcAft>
                      </a:pPr>
                      <a:r>
                        <a:rPr lang="en-US" sz="800" kern="1200">
                          <a:effectLst/>
                        </a:rPr>
                        <a:t>14</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190"/>
                        </a:lnSpc>
                        <a:spcBef>
                          <a:spcPts val="0"/>
                        </a:spcBef>
                        <a:spcAft>
                          <a:spcPts val="0"/>
                        </a:spcAft>
                      </a:pPr>
                      <a:r>
                        <a:rPr lang="en-US" sz="800" kern="1200">
                          <a:effectLst/>
                        </a:rPr>
                        <a:t>Park District of Highland Park</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fontAlgn="b">
                        <a:lnSpc>
                          <a:spcPts val="1190"/>
                        </a:lnSpc>
                        <a:spcBef>
                          <a:spcPts val="0"/>
                        </a:spcBef>
                        <a:spcAft>
                          <a:spcPts val="0"/>
                        </a:spcAft>
                      </a:pPr>
                      <a:r>
                        <a:rPr lang="en-US" sz="800" kern="1200">
                          <a:effectLst/>
                        </a:rPr>
                        <a:t>Rain Garden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1</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45</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 </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42.17625</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a:effectLst/>
                        </a:rPr>
                        <a:t>-87.80904</a:t>
                      </a:r>
                      <a:endParaRPr lang="en-US" sz="800">
                        <a:effectLst/>
                        <a:latin typeface="Calibri"/>
                        <a:ea typeface="Calibri"/>
                        <a:cs typeface="Times New Roman"/>
                      </a:endParaRPr>
                    </a:p>
                  </a:txBody>
                  <a:tcPr marL="5080" marR="5080" marT="5080" marB="0" anchor="b">
                    <a:solidFill>
                      <a:srgbClr val="FFFF99"/>
                    </a:solidFill>
                  </a:tcPr>
                </a:tc>
                <a:tc>
                  <a:txBody>
                    <a:bodyPr/>
                    <a:lstStyle/>
                    <a:p>
                      <a:pPr marL="0" marR="0" algn="ctr" fontAlgn="b">
                        <a:lnSpc>
                          <a:spcPts val="1190"/>
                        </a:lnSpc>
                        <a:spcBef>
                          <a:spcPts val="0"/>
                        </a:spcBef>
                        <a:spcAft>
                          <a:spcPts val="0"/>
                        </a:spcAft>
                      </a:pPr>
                      <a:r>
                        <a:rPr lang="en-US" sz="800" kern="1200" dirty="0">
                          <a:effectLst/>
                        </a:rPr>
                        <a:t>3,000</a:t>
                      </a:r>
                      <a:endParaRPr lang="en-US" sz="800" dirty="0">
                        <a:effectLst/>
                        <a:latin typeface="Calibri"/>
                        <a:ea typeface="Calibri"/>
                        <a:cs typeface="Times New Roman"/>
                      </a:endParaRPr>
                    </a:p>
                  </a:txBody>
                  <a:tcPr marL="5080" marR="5080" marT="5080" marB="0" anchor="b">
                    <a:solidFill>
                      <a:srgbClr val="FFFF99"/>
                    </a:solidFill>
                  </a:tcPr>
                </a:tc>
              </a:tr>
            </a:tbl>
          </a:graphicData>
        </a:graphic>
      </p:graphicFrame>
    </p:spTree>
    <p:extLst>
      <p:ext uri="{BB962C8B-B14F-4D97-AF65-F5344CB8AC3E}">
        <p14:creationId xmlns:p14="http://schemas.microsoft.com/office/powerpoint/2010/main" val="14958735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49564" y="370107"/>
            <a:ext cx="8077200" cy="830997"/>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Element 4 – </a:t>
            </a:r>
            <a:r>
              <a:rPr lang="en-US" sz="2400" b="1" dirty="0">
                <a:latin typeface="Times New Roman" panose="02020603050405020304" pitchFamily="18" charset="0"/>
                <a:cs typeface="Times New Roman" panose="02020603050405020304" pitchFamily="18" charset="0"/>
              </a:rPr>
              <a:t>Describe the technical and financial </a:t>
            </a:r>
            <a:r>
              <a:rPr lang="en-US" sz="2400" b="1" dirty="0" smtClean="0">
                <a:latin typeface="Times New Roman" panose="02020603050405020304" pitchFamily="18" charset="0"/>
                <a:cs typeface="Times New Roman" panose="02020603050405020304" pitchFamily="18" charset="0"/>
              </a:rPr>
              <a:t>assistance </a:t>
            </a:r>
            <a:r>
              <a:rPr lang="en-US" sz="2400" b="1" dirty="0">
                <a:latin typeface="Times New Roman" panose="02020603050405020304" pitchFamily="18" charset="0"/>
                <a:cs typeface="Times New Roman" panose="02020603050405020304" pitchFamily="18" charset="0"/>
              </a:rPr>
              <a:t>and relevant authorities needed to implement the plan.</a:t>
            </a:r>
          </a:p>
        </p:txBody>
      </p:sp>
      <p:pic>
        <p:nvPicPr>
          <p:cNvPr id="5" name="Picture 4"/>
          <p:cNvPicPr/>
          <p:nvPr/>
        </p:nvPicPr>
        <p:blipFill rotWithShape="1">
          <a:blip r:embed="rId2"/>
          <a:srcRect l="19789" t="13043" r="21649" b="8000"/>
          <a:stretch/>
        </p:blipFill>
        <p:spPr bwMode="auto">
          <a:xfrm>
            <a:off x="1333500" y="1447800"/>
            <a:ext cx="6477000" cy="51029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78740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57200" y="353943"/>
            <a:ext cx="8382000" cy="830997"/>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Element 5 –  Information </a:t>
            </a:r>
            <a:r>
              <a:rPr lang="en-US" sz="2400" b="1" dirty="0">
                <a:latin typeface="Times New Roman" panose="02020603050405020304" pitchFamily="18" charset="0"/>
                <a:cs typeface="Times New Roman" panose="02020603050405020304" pitchFamily="18" charset="0"/>
              </a:rPr>
              <a:t>and education component </a:t>
            </a:r>
            <a:r>
              <a:rPr lang="en-US" sz="2400" b="1" dirty="0" smtClean="0">
                <a:latin typeface="Times New Roman" panose="02020603050405020304" pitchFamily="18" charset="0"/>
                <a:cs typeface="Times New Roman" panose="02020603050405020304" pitchFamily="18" charset="0"/>
              </a:rPr>
              <a:t>to </a:t>
            </a:r>
            <a:r>
              <a:rPr lang="en-US" sz="2400" b="1" dirty="0">
                <a:latin typeface="Times New Roman" panose="02020603050405020304" pitchFamily="18" charset="0"/>
                <a:cs typeface="Times New Roman" panose="02020603050405020304" pitchFamily="18" charset="0"/>
              </a:rPr>
              <a:t>enhance public understanding and </a:t>
            </a:r>
            <a:r>
              <a:rPr lang="en-US" sz="2400" b="1" dirty="0" smtClean="0">
                <a:latin typeface="Times New Roman" panose="02020603050405020304" pitchFamily="18" charset="0"/>
                <a:cs typeface="Times New Roman" panose="02020603050405020304" pitchFamily="18" charset="0"/>
              </a:rPr>
              <a:t>encourage plan implementation.</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33400" y="1295400"/>
            <a:ext cx="7391400" cy="4478149"/>
          </a:xfrm>
          <a:prstGeom prst="rect">
            <a:avLst/>
          </a:prstGeom>
          <a:noFill/>
        </p:spPr>
        <p:txBody>
          <a:bodyPr wrap="square" rtlCol="0">
            <a:spAutoFit/>
          </a:bodyPr>
          <a:lstStyle/>
          <a:p>
            <a:pPr algn="just">
              <a:spcAft>
                <a:spcPts val="600"/>
              </a:spcAft>
            </a:pPr>
            <a:r>
              <a:rPr lang="en-US" sz="2000" dirty="0">
                <a:latin typeface="Times New Roman" panose="02020603050405020304" pitchFamily="18" charset="0"/>
                <a:cs typeface="Times New Roman" panose="02020603050405020304" pitchFamily="18" charset="0"/>
              </a:rPr>
              <a:t>The information and education component should </a:t>
            </a:r>
            <a:r>
              <a:rPr lang="en-US" sz="2000" dirty="0" smtClean="0">
                <a:latin typeface="Times New Roman" panose="02020603050405020304" pitchFamily="18" charset="0"/>
                <a:cs typeface="Times New Roman" panose="02020603050405020304" pitchFamily="18" charset="0"/>
              </a:rPr>
              <a:t>identify:</a:t>
            </a:r>
          </a:p>
          <a:p>
            <a:pPr marL="342900" indent="-342900" algn="just">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Goals </a:t>
            </a:r>
            <a:r>
              <a:rPr lang="en-US" sz="2000" dirty="0">
                <a:latin typeface="Times New Roman" panose="02020603050405020304" pitchFamily="18" charset="0"/>
                <a:cs typeface="Times New Roman" panose="02020603050405020304" pitchFamily="18" charset="0"/>
              </a:rPr>
              <a:t>and </a:t>
            </a:r>
            <a:r>
              <a:rPr lang="en-US" sz="2000" dirty="0" smtClean="0">
                <a:latin typeface="Times New Roman" panose="02020603050405020304" pitchFamily="18" charset="0"/>
                <a:cs typeface="Times New Roman" panose="02020603050405020304" pitchFamily="18" charset="0"/>
              </a:rPr>
              <a:t>objectives.</a:t>
            </a:r>
          </a:p>
          <a:p>
            <a:pPr marL="342900" indent="-342900" algn="just">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Target audiences.</a:t>
            </a:r>
            <a:endParaRPr lang="en-US" sz="2000" dirty="0">
              <a:latin typeface="Times New Roman" panose="02020603050405020304" pitchFamily="18" charset="0"/>
              <a:cs typeface="Times New Roman" panose="02020603050405020304" pitchFamily="18" charset="0"/>
            </a:endParaRPr>
          </a:p>
          <a:p>
            <a:pPr marL="342900" indent="-342900" algn="just">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Programs</a:t>
            </a:r>
            <a:r>
              <a:rPr lang="en-US" sz="2000" dirty="0">
                <a:latin typeface="Times New Roman" panose="02020603050405020304" pitchFamily="18" charset="0"/>
                <a:cs typeface="Times New Roman" panose="02020603050405020304" pitchFamily="18" charset="0"/>
              </a:rPr>
              <a:t>, tools, materials, actions, </a:t>
            </a:r>
            <a:r>
              <a:rPr lang="en-US" sz="2000" dirty="0" smtClean="0">
                <a:latin typeface="Times New Roman" panose="02020603050405020304" pitchFamily="18" charset="0"/>
                <a:cs typeface="Times New Roman" panose="02020603050405020304" pitchFamily="18" charset="0"/>
              </a:rPr>
              <a:t>campaigns.</a:t>
            </a:r>
          </a:p>
          <a:p>
            <a:pPr marL="342900" indent="-342900" algn="just">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Delivery mechanisms.</a:t>
            </a:r>
            <a:endParaRPr lang="en-US" sz="2000" dirty="0">
              <a:latin typeface="Times New Roman" panose="02020603050405020304" pitchFamily="18" charset="0"/>
              <a:cs typeface="Times New Roman" panose="02020603050405020304" pitchFamily="18" charset="0"/>
            </a:endParaRPr>
          </a:p>
          <a:p>
            <a:pPr marL="342900" indent="-342900" algn="just">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Priority/schedule.</a:t>
            </a:r>
            <a:endParaRPr lang="en-US" sz="2000" dirty="0">
              <a:latin typeface="Times New Roman" panose="02020603050405020304" pitchFamily="18" charset="0"/>
              <a:cs typeface="Times New Roman" panose="02020603050405020304" pitchFamily="18" charset="0"/>
            </a:endParaRPr>
          </a:p>
          <a:p>
            <a:pPr marL="342900" indent="-342900" algn="just">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Lead and supporting organizations.</a:t>
            </a:r>
          </a:p>
          <a:p>
            <a:pPr marL="342900" indent="-342900" algn="just">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Expected outcome/behavior change.</a:t>
            </a:r>
          </a:p>
          <a:p>
            <a:pPr marL="342900" indent="-342900" algn="just">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Estimated cost.</a:t>
            </a:r>
            <a:endParaRPr lang="en-US" sz="2000" dirty="0">
              <a:latin typeface="Times New Roman" panose="02020603050405020304" pitchFamily="18" charset="0"/>
              <a:cs typeface="Times New Roman" panose="02020603050405020304" pitchFamily="18" charset="0"/>
            </a:endParaRPr>
          </a:p>
          <a:p>
            <a:pPr marL="342900" indent="-342900" algn="just">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Indicators </a:t>
            </a:r>
            <a:r>
              <a:rPr lang="en-US" sz="2000" dirty="0">
                <a:latin typeface="Times New Roman" panose="02020603050405020304" pitchFamily="18" charset="0"/>
                <a:cs typeface="Times New Roman" panose="02020603050405020304" pitchFamily="18" charset="0"/>
              </a:rPr>
              <a:t>of </a:t>
            </a:r>
            <a:r>
              <a:rPr lang="en-US" sz="2000" dirty="0" smtClean="0">
                <a:latin typeface="Times New Roman" panose="02020603050405020304" pitchFamily="18" charset="0"/>
                <a:cs typeface="Times New Roman" panose="02020603050405020304" pitchFamily="18" charset="0"/>
              </a:rPr>
              <a:t>success.</a:t>
            </a:r>
            <a:endParaRPr lang="en-US" sz="2000" dirty="0">
              <a:latin typeface="Times New Roman" panose="02020603050405020304" pitchFamily="18" charset="0"/>
              <a:cs typeface="Times New Roman" panose="02020603050405020304" pitchFamily="18" charset="0"/>
            </a:endParaRPr>
          </a:p>
        </p:txBody>
      </p:sp>
      <p:pic>
        <p:nvPicPr>
          <p:cNvPr id="5" name="Picture 10" descr="0148.jpg"/>
          <p:cNvPicPr>
            <a:picLocks noChangeAspect="1"/>
          </p:cNvPicPr>
          <p:nvPr/>
        </p:nvPicPr>
        <p:blipFill>
          <a:blip r:embed="rId2" cstate="print"/>
          <a:srcRect/>
          <a:stretch>
            <a:fillRect/>
          </a:stretch>
        </p:blipFill>
        <p:spPr bwMode="auto">
          <a:xfrm>
            <a:off x="4800599" y="3288223"/>
            <a:ext cx="3897129" cy="2561526"/>
          </a:xfrm>
          <a:prstGeom prst="rect">
            <a:avLst/>
          </a:prstGeom>
          <a:noFill/>
          <a:ln w="9525">
            <a:noFill/>
            <a:miter lim="800000"/>
            <a:headEnd/>
            <a:tailEnd/>
          </a:ln>
        </p:spPr>
      </p:pic>
    </p:spTree>
    <p:extLst>
      <p:ext uri="{BB962C8B-B14F-4D97-AF65-F5344CB8AC3E}">
        <p14:creationId xmlns:p14="http://schemas.microsoft.com/office/powerpoint/2010/main" val="5239610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33400" y="609600"/>
            <a:ext cx="807720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Element 5 – continued.</a:t>
            </a:r>
            <a:endParaRPr lang="en-US" sz="2400" b="1" dirty="0">
              <a:latin typeface="Times New Roman" panose="02020603050405020304" pitchFamily="18" charset="0"/>
              <a:cs typeface="Times New Roman" panose="02020603050405020304" pitchFamily="18" charset="0"/>
            </a:endParaRPr>
          </a:p>
        </p:txBody>
      </p:sp>
      <p:pic>
        <p:nvPicPr>
          <p:cNvPr id="5" name="Picture 4"/>
          <p:cNvPicPr/>
          <p:nvPr/>
        </p:nvPicPr>
        <p:blipFill rotWithShape="1">
          <a:blip r:embed="rId2"/>
          <a:srcRect l="5929" t="26056" r="12179" b="19955"/>
          <a:stretch/>
        </p:blipFill>
        <p:spPr bwMode="auto">
          <a:xfrm>
            <a:off x="127635" y="1219200"/>
            <a:ext cx="8888730" cy="4505325"/>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srcRect l="10096" t="19387" r="16346" b="9949"/>
          <a:stretch/>
        </p:blipFill>
        <p:spPr bwMode="auto">
          <a:xfrm>
            <a:off x="2652136" y="2438400"/>
            <a:ext cx="5976937" cy="42300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5181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40327" y="363179"/>
            <a:ext cx="8077200" cy="830997"/>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Element 6 – </a:t>
            </a:r>
            <a:r>
              <a:rPr lang="en-US" sz="2400" b="1" dirty="0">
                <a:latin typeface="Times New Roman" panose="02020603050405020304" pitchFamily="18" charset="0"/>
                <a:cs typeface="Times New Roman" panose="02020603050405020304" pitchFamily="18" charset="0"/>
              </a:rPr>
              <a:t>Provide a schedule for implementing the management measures identified in the plan.</a:t>
            </a:r>
          </a:p>
        </p:txBody>
      </p:sp>
      <p:sp>
        <p:nvSpPr>
          <p:cNvPr id="3" name="TextBox 2"/>
          <p:cNvSpPr txBox="1"/>
          <p:nvPr/>
        </p:nvSpPr>
        <p:spPr>
          <a:xfrm>
            <a:off x="554182" y="1295400"/>
            <a:ext cx="8077200" cy="1708160"/>
          </a:xfrm>
          <a:prstGeom prst="rect">
            <a:avLst/>
          </a:prstGeom>
          <a:noFill/>
        </p:spPr>
        <p:txBody>
          <a:bodyPr wrap="square" rtlCol="0">
            <a:spAutoFit/>
          </a:bodyPr>
          <a:lstStyle/>
          <a:p>
            <a:pPr algn="just">
              <a:spcAft>
                <a:spcPts val="600"/>
              </a:spcAft>
            </a:pPr>
            <a:r>
              <a:rPr lang="en-US" sz="2000" dirty="0">
                <a:latin typeface="Times New Roman" panose="02020603050405020304" pitchFamily="18" charset="0"/>
                <a:cs typeface="Times New Roman" panose="02020603050405020304" pitchFamily="18" charset="0"/>
              </a:rPr>
              <a:t>The </a:t>
            </a:r>
            <a:r>
              <a:rPr lang="en-US" sz="2000" dirty="0" smtClean="0">
                <a:latin typeface="Times New Roman" panose="02020603050405020304" pitchFamily="18" charset="0"/>
                <a:cs typeface="Times New Roman" panose="02020603050405020304" pitchFamily="18" charset="0"/>
              </a:rPr>
              <a:t>watershed-based plan should identify a schedule for implementing:</a:t>
            </a:r>
            <a:endParaRPr lang="en-US" sz="2000" dirty="0">
              <a:latin typeface="Times New Roman" panose="02020603050405020304" pitchFamily="18" charset="0"/>
              <a:cs typeface="Times New Roman" panose="02020603050405020304" pitchFamily="18" charset="0"/>
            </a:endParaRPr>
          </a:p>
          <a:p>
            <a:pPr marL="342900" indent="-342900" algn="just">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The recommended best management practices (BMPs),</a:t>
            </a:r>
          </a:p>
          <a:p>
            <a:pPr marL="342900" indent="-342900" algn="just">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The information </a:t>
            </a:r>
            <a:r>
              <a:rPr lang="en-US" sz="2000" dirty="0">
                <a:latin typeface="Times New Roman" panose="02020603050405020304" pitchFamily="18" charset="0"/>
                <a:cs typeface="Times New Roman" panose="02020603050405020304" pitchFamily="18" charset="0"/>
              </a:rPr>
              <a:t>and education </a:t>
            </a:r>
            <a:r>
              <a:rPr lang="en-US" sz="2000" dirty="0" smtClean="0">
                <a:latin typeface="Times New Roman" panose="02020603050405020304" pitchFamily="18" charset="0"/>
                <a:cs typeface="Times New Roman" panose="02020603050405020304" pitchFamily="18" charset="0"/>
              </a:rPr>
              <a:t>component, and </a:t>
            </a:r>
          </a:p>
          <a:p>
            <a:pPr marL="342900" indent="-342900" algn="just">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The monitoring component.</a:t>
            </a:r>
            <a:endParaRPr lang="en-US" sz="2000" dirty="0">
              <a:latin typeface="Times New Roman" panose="02020603050405020304" pitchFamily="18" charset="0"/>
              <a:cs typeface="Times New Roman" panose="02020603050405020304" pitchFamily="18" charset="0"/>
            </a:endParaRPr>
          </a:p>
        </p:txBody>
      </p:sp>
      <p:pic>
        <p:nvPicPr>
          <p:cNvPr id="5" name="Picture 4"/>
          <p:cNvPicPr/>
          <p:nvPr/>
        </p:nvPicPr>
        <p:blipFill rotWithShape="1">
          <a:blip r:embed="rId2"/>
          <a:srcRect l="19551" t="30943" r="24680" b="15786"/>
          <a:stretch/>
        </p:blipFill>
        <p:spPr bwMode="auto">
          <a:xfrm>
            <a:off x="3962400" y="2590800"/>
            <a:ext cx="4876800" cy="3886200"/>
          </a:xfrm>
          <a:prstGeom prst="rect">
            <a:avLst/>
          </a:prstGeom>
          <a:ln>
            <a:noFill/>
          </a:ln>
          <a:extLst>
            <a:ext uri="{53640926-AAD7-44D8-BBD7-CCE9431645EC}">
              <a14:shadowObscured xmlns:a14="http://schemas.microsoft.com/office/drawing/2010/main"/>
            </a:ext>
          </a:extLst>
        </p:spPr>
      </p:pic>
      <p:pic>
        <p:nvPicPr>
          <p:cNvPr id="1031" name="Picture 7" descr="C:\Users\scott.ristau\AppData\Local\Microsoft\Windows\Temporary Internet Files\Content.IE5\CTLN134H\schedul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505200"/>
            <a:ext cx="2447925" cy="2441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2967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33400" y="353943"/>
            <a:ext cx="8077200"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Element 7 – </a:t>
            </a:r>
            <a:r>
              <a:rPr lang="en-US" sz="2400" b="1" dirty="0" smtClean="0">
                <a:latin typeface="Times New Roman" panose="02020603050405020304" pitchFamily="18" charset="0"/>
                <a:cs typeface="Times New Roman" panose="02020603050405020304" pitchFamily="18" charset="0"/>
              </a:rPr>
              <a:t>Interim</a:t>
            </a:r>
            <a:r>
              <a:rPr lang="en-US" sz="2400" b="1" dirty="0">
                <a:latin typeface="Times New Roman" panose="02020603050405020304" pitchFamily="18" charset="0"/>
                <a:cs typeface="Times New Roman" panose="02020603050405020304" pitchFamily="18" charset="0"/>
              </a:rPr>
              <a:t>, measurable milestones </a:t>
            </a:r>
            <a:r>
              <a:rPr lang="en-US" sz="2400" b="1" dirty="0" smtClean="0">
                <a:latin typeface="Times New Roman" panose="02020603050405020304" pitchFamily="18" charset="0"/>
                <a:cs typeface="Times New Roman" panose="02020603050405020304" pitchFamily="18" charset="0"/>
              </a:rPr>
              <a:t>to determine if </a:t>
            </a:r>
            <a:r>
              <a:rPr lang="en-US" sz="2400" b="1" dirty="0">
                <a:latin typeface="Times New Roman" panose="02020603050405020304" pitchFamily="18" charset="0"/>
                <a:cs typeface="Times New Roman" panose="02020603050405020304" pitchFamily="18" charset="0"/>
              </a:rPr>
              <a:t>management measures are being implemented on schedule</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66141" y="1447800"/>
            <a:ext cx="7782759" cy="1246495"/>
          </a:xfrm>
          <a:prstGeom prst="rect">
            <a:avLst/>
          </a:prstGeom>
          <a:noFill/>
        </p:spPr>
        <p:txBody>
          <a:bodyPr wrap="square" rtlCol="0">
            <a:spAutoFit/>
          </a:bodyPr>
          <a:lstStyle/>
          <a:p>
            <a:pPr algn="just">
              <a:spcAft>
                <a:spcPts val="600"/>
              </a:spcAft>
            </a:pPr>
            <a:r>
              <a:rPr lang="en-US" sz="2000" dirty="0" smtClean="0">
                <a:latin typeface="Times New Roman" panose="02020603050405020304" pitchFamily="18" charset="0"/>
                <a:cs typeface="Times New Roman" panose="02020603050405020304" pitchFamily="18" charset="0"/>
              </a:rPr>
              <a:t>Identify administrative, social, and </a:t>
            </a:r>
            <a:r>
              <a:rPr lang="en-US" sz="2000" dirty="0">
                <a:latin typeface="Times New Roman" panose="02020603050405020304" pitchFamily="18" charset="0"/>
                <a:cs typeface="Times New Roman" panose="02020603050405020304" pitchFamily="18" charset="0"/>
              </a:rPr>
              <a:t>programmatic indicators </a:t>
            </a:r>
            <a:r>
              <a:rPr lang="en-US" sz="2000" dirty="0" smtClean="0">
                <a:latin typeface="Times New Roman" panose="02020603050405020304" pitchFamily="18" charset="0"/>
                <a:cs typeface="Times New Roman" panose="02020603050405020304" pitchFamily="18" charset="0"/>
              </a:rPr>
              <a:t>that:</a:t>
            </a:r>
          </a:p>
          <a:p>
            <a:pPr marL="285750" indent="-285750" algn="just">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Can </a:t>
            </a:r>
            <a:r>
              <a:rPr lang="en-US" sz="2000" dirty="0">
                <a:latin typeface="Times New Roman" panose="02020603050405020304" pitchFamily="18" charset="0"/>
                <a:cs typeface="Times New Roman" panose="02020603050405020304" pitchFamily="18" charset="0"/>
              </a:rPr>
              <a:t>be easily communicated to various </a:t>
            </a:r>
            <a:r>
              <a:rPr lang="en-US" sz="2000" dirty="0" smtClean="0">
                <a:latin typeface="Times New Roman" panose="02020603050405020304" pitchFamily="18" charset="0"/>
                <a:cs typeface="Times New Roman" panose="02020603050405020304" pitchFamily="18" charset="0"/>
              </a:rPr>
              <a:t>audiences</a:t>
            </a:r>
            <a:r>
              <a:rPr lang="en-US" sz="2000" dirty="0">
                <a:latin typeface="Times New Roman" panose="02020603050405020304" pitchFamily="18" charset="0"/>
                <a:cs typeface="Times New Roman" panose="02020603050405020304" pitchFamily="18" charset="0"/>
              </a:rPr>
              <a:t>.</a:t>
            </a:r>
          </a:p>
          <a:p>
            <a:pPr marL="285750" indent="-285750" algn="just">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Include </a:t>
            </a:r>
            <a:r>
              <a:rPr lang="en-US" sz="2000" dirty="0">
                <a:latin typeface="Times New Roman" panose="02020603050405020304" pitchFamily="18" charset="0"/>
                <a:cs typeface="Times New Roman" panose="02020603050405020304" pitchFamily="18" charset="0"/>
              </a:rPr>
              <a:t>action-related achievements that can be </a:t>
            </a:r>
            <a:r>
              <a:rPr lang="en-US" sz="2000" dirty="0" smtClean="0">
                <a:latin typeface="Times New Roman" panose="02020603050405020304" pitchFamily="18" charset="0"/>
                <a:cs typeface="Times New Roman" panose="02020603050405020304" pitchFamily="18" charset="0"/>
              </a:rPr>
              <a:t>measured.</a:t>
            </a:r>
            <a:endParaRPr lang="en-US" sz="2000" dirty="0">
              <a:latin typeface="Times New Roman" panose="02020603050405020304" pitchFamily="18" charset="0"/>
              <a:cs typeface="Times New Roman" panose="02020603050405020304" pitchFamily="18" charset="0"/>
            </a:endParaRPr>
          </a:p>
        </p:txBody>
      </p:sp>
      <p:pic>
        <p:nvPicPr>
          <p:cNvPr id="5" name="Picture 4"/>
          <p:cNvPicPr/>
          <p:nvPr/>
        </p:nvPicPr>
        <p:blipFill rotWithShape="1">
          <a:blip r:embed="rId2"/>
          <a:srcRect l="20513" t="49062" r="20673" b="30169"/>
          <a:stretch/>
        </p:blipFill>
        <p:spPr bwMode="auto">
          <a:xfrm>
            <a:off x="669637" y="3200400"/>
            <a:ext cx="7779263" cy="22488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53754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86509" y="372416"/>
            <a:ext cx="8077200" cy="830997"/>
          </a:xfrm>
          <a:prstGeom prst="rect">
            <a:avLst/>
          </a:prstGeom>
          <a:noFill/>
        </p:spPr>
        <p:txBody>
          <a:bodyPr wrap="square" rtlCol="0">
            <a:spAutoFit/>
          </a:bodyPr>
          <a:lstStyle/>
          <a:p>
            <a:pPr algn="just"/>
            <a:r>
              <a:rPr lang="en-US" sz="2400" b="1" dirty="0" smtClean="0">
                <a:latin typeface="Times New Roman" panose="02020603050405020304" pitchFamily="18" charset="0"/>
                <a:cs typeface="Times New Roman" panose="02020603050405020304" pitchFamily="18" charset="0"/>
              </a:rPr>
              <a:t>Element 8 – </a:t>
            </a:r>
            <a:r>
              <a:rPr lang="en-US" sz="2400" b="1" dirty="0" smtClean="0">
                <a:latin typeface="Times New Roman" panose="02020603050405020304" pitchFamily="18" charset="0"/>
                <a:cs typeface="Times New Roman" panose="02020603050405020304" pitchFamily="18" charset="0"/>
              </a:rPr>
              <a:t>Interim </a:t>
            </a:r>
            <a:r>
              <a:rPr lang="en-US" sz="2400" b="1" dirty="0">
                <a:latin typeface="Times New Roman" panose="02020603050405020304" pitchFamily="18" charset="0"/>
                <a:cs typeface="Times New Roman" panose="02020603050405020304" pitchFamily="18" charset="0"/>
              </a:rPr>
              <a:t>benchmarks to measure progress in meeting water quality goals and load reduction targets.</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09600" y="1203413"/>
            <a:ext cx="8077200" cy="1477328"/>
          </a:xfrm>
          <a:prstGeom prst="rect">
            <a:avLst/>
          </a:prstGeom>
          <a:noFill/>
        </p:spPr>
        <p:txBody>
          <a:bodyPr wrap="square" rtlCol="0">
            <a:spAutoFit/>
          </a:bodyPr>
          <a:lstStyle/>
          <a:p>
            <a:pPr marL="342900" indent="-342900" algn="just">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Can trigger changes in the implementation approach if criteria indicate that sufficient progress is not being made</a:t>
            </a:r>
            <a:r>
              <a:rPr lang="en-US" sz="2000" dirty="0" smtClean="0">
                <a:latin typeface="Times New Roman" panose="02020603050405020304" pitchFamily="18" charset="0"/>
                <a:cs typeface="Times New Roman" panose="02020603050405020304" pitchFamily="18" charset="0"/>
              </a:rPr>
              <a:t>.</a:t>
            </a:r>
          </a:p>
          <a:p>
            <a:pPr marL="342900" indent="-342900" algn="just">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Will provide quantitative measurements of progress made toward meeting the goals of the plan over </a:t>
            </a:r>
            <a:r>
              <a:rPr lang="en-US" sz="2000" dirty="0" smtClean="0">
                <a:latin typeface="Times New Roman" panose="02020603050405020304" pitchFamily="18" charset="0"/>
                <a:cs typeface="Times New Roman" panose="02020603050405020304" pitchFamily="18" charset="0"/>
              </a:rPr>
              <a:t>time.</a:t>
            </a:r>
            <a:endParaRPr lang="en-US" sz="2000"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277728833"/>
              </p:ext>
            </p:extLst>
          </p:nvPr>
        </p:nvGraphicFramePr>
        <p:xfrm>
          <a:off x="777009" y="2819400"/>
          <a:ext cx="7696199" cy="3682186"/>
        </p:xfrm>
        <a:graphic>
          <a:graphicData uri="http://schemas.openxmlformats.org/drawingml/2006/table">
            <a:tbl>
              <a:tblPr>
                <a:tableStyleId>{0505E3EF-67EA-436B-97B2-0124C06EBD24}</a:tableStyleId>
              </a:tblPr>
              <a:tblGrid>
                <a:gridCol w="955654"/>
                <a:gridCol w="1121301"/>
                <a:gridCol w="1095815"/>
                <a:gridCol w="1044849"/>
                <a:gridCol w="1019364"/>
                <a:gridCol w="751782"/>
                <a:gridCol w="815491"/>
                <a:gridCol w="891943"/>
              </a:tblGrid>
              <a:tr h="1405502">
                <a:tc>
                  <a:txBody>
                    <a:bodyPr/>
                    <a:lstStyle/>
                    <a:p>
                      <a:pPr algn="ctr" rtl="0" fontAlgn="b"/>
                      <a:r>
                        <a:rPr lang="en-US" sz="1200" u="none" strike="noStrike" dirty="0">
                          <a:effectLst/>
                        </a:rPr>
                        <a:t> </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TSS Load Reduction Target (lbs/year)</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Phosphorus Load Reduction Target (lbs/year)</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Nitrogen Load Reduction Target (lbs/year)</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Total Dissolved Solids (lbs/year)</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BOD (lbs/year)</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COD (lbs/year)</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Chloride (tons/year)</a:t>
                      </a:r>
                      <a:endParaRPr lang="en-US" sz="1200" b="0" i="0" u="none" strike="noStrike" dirty="0">
                        <a:solidFill>
                          <a:srgbClr val="000000"/>
                        </a:solidFill>
                        <a:effectLst/>
                        <a:latin typeface="Trebuchet MS"/>
                      </a:endParaRPr>
                    </a:p>
                  </a:txBody>
                  <a:tcPr marL="7948" marR="7948" marT="7948" marB="0" anchor="b">
                    <a:solidFill>
                      <a:srgbClr val="FFFF99"/>
                    </a:solidFill>
                  </a:tcPr>
                </a:tc>
              </a:tr>
              <a:tr h="569171">
                <a:tc>
                  <a:txBody>
                    <a:bodyPr/>
                    <a:lstStyle/>
                    <a:p>
                      <a:pPr algn="ctr" rtl="0" fontAlgn="b"/>
                      <a:r>
                        <a:rPr lang="en-US" sz="1200" u="none" strike="noStrike" dirty="0">
                          <a:effectLst/>
                        </a:rPr>
                        <a:t>2-year Milestone</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357,711</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399</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3,250</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809,208</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12,667</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137,725</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158</a:t>
                      </a:r>
                      <a:endParaRPr lang="en-US" sz="1200" b="0" i="0" u="none" strike="noStrike" dirty="0">
                        <a:solidFill>
                          <a:srgbClr val="000000"/>
                        </a:solidFill>
                        <a:effectLst/>
                        <a:latin typeface="Trebuchet MS"/>
                      </a:endParaRPr>
                    </a:p>
                  </a:txBody>
                  <a:tcPr marL="7948" marR="7948" marT="7948" marB="0" anchor="b">
                    <a:solidFill>
                      <a:srgbClr val="FFFF99"/>
                    </a:solidFill>
                  </a:tcPr>
                </a:tc>
              </a:tr>
              <a:tr h="569171">
                <a:tc>
                  <a:txBody>
                    <a:bodyPr/>
                    <a:lstStyle/>
                    <a:p>
                      <a:pPr algn="ctr" rtl="0" fontAlgn="b"/>
                      <a:r>
                        <a:rPr lang="en-US" sz="1200" u="none" strike="noStrike" dirty="0">
                          <a:effectLst/>
                        </a:rPr>
                        <a:t>5-year Milestone</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715,422</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798</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6,500</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1,618,416</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25,333</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275,450</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317</a:t>
                      </a:r>
                      <a:endParaRPr lang="en-US" sz="1200" b="0" i="0" u="none" strike="noStrike" dirty="0">
                        <a:solidFill>
                          <a:srgbClr val="000000"/>
                        </a:solidFill>
                        <a:effectLst/>
                        <a:latin typeface="Trebuchet MS"/>
                      </a:endParaRPr>
                    </a:p>
                  </a:txBody>
                  <a:tcPr marL="7948" marR="7948" marT="7948" marB="0" anchor="b">
                    <a:solidFill>
                      <a:srgbClr val="FFFF99"/>
                    </a:solidFill>
                  </a:tcPr>
                </a:tc>
              </a:tr>
              <a:tr h="569171">
                <a:tc>
                  <a:txBody>
                    <a:bodyPr/>
                    <a:lstStyle/>
                    <a:p>
                      <a:pPr algn="ctr" rtl="0" fontAlgn="b"/>
                      <a:r>
                        <a:rPr lang="en-US" sz="1200" u="none" strike="noStrike" dirty="0">
                          <a:effectLst/>
                        </a:rPr>
                        <a:t>7-year Milestone</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1,073,132</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1,196</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9,750</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2,427,624</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38,000</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413,175</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475</a:t>
                      </a:r>
                      <a:endParaRPr lang="en-US" sz="1200" b="0" i="0" u="none" strike="noStrike" dirty="0">
                        <a:solidFill>
                          <a:srgbClr val="000000"/>
                        </a:solidFill>
                        <a:effectLst/>
                        <a:latin typeface="Trebuchet MS"/>
                      </a:endParaRPr>
                    </a:p>
                  </a:txBody>
                  <a:tcPr marL="7948" marR="7948" marT="7948" marB="0" anchor="b">
                    <a:solidFill>
                      <a:srgbClr val="FFFF99"/>
                    </a:solidFill>
                  </a:tcPr>
                </a:tc>
              </a:tr>
              <a:tr h="569171">
                <a:tc>
                  <a:txBody>
                    <a:bodyPr/>
                    <a:lstStyle/>
                    <a:p>
                      <a:pPr algn="ctr" rtl="0" fontAlgn="b"/>
                      <a:r>
                        <a:rPr lang="en-US" sz="1200" u="none" strike="noStrike" dirty="0">
                          <a:effectLst/>
                        </a:rPr>
                        <a:t>10-year Milestone</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1,430,843</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1,595</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13,000</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3,236,832</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50,666</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550,900</a:t>
                      </a:r>
                      <a:endParaRPr lang="en-US" sz="1200" b="0" i="0" u="none" strike="noStrike" dirty="0">
                        <a:solidFill>
                          <a:srgbClr val="000000"/>
                        </a:solidFill>
                        <a:effectLst/>
                        <a:latin typeface="Trebuchet MS"/>
                      </a:endParaRPr>
                    </a:p>
                  </a:txBody>
                  <a:tcPr marL="7948" marR="7948" marT="7948" marB="0" anchor="b">
                    <a:solidFill>
                      <a:srgbClr val="FFFF99"/>
                    </a:solidFill>
                  </a:tcPr>
                </a:tc>
                <a:tc>
                  <a:txBody>
                    <a:bodyPr/>
                    <a:lstStyle/>
                    <a:p>
                      <a:pPr algn="ctr" rtl="0" fontAlgn="b"/>
                      <a:r>
                        <a:rPr lang="en-US" sz="1200" u="none" strike="noStrike" dirty="0">
                          <a:effectLst/>
                        </a:rPr>
                        <a:t>633</a:t>
                      </a:r>
                      <a:endParaRPr lang="en-US" sz="1200" b="0" i="0" u="none" strike="noStrike" dirty="0">
                        <a:solidFill>
                          <a:srgbClr val="000000"/>
                        </a:solidFill>
                        <a:effectLst/>
                        <a:latin typeface="Trebuchet MS"/>
                      </a:endParaRPr>
                    </a:p>
                  </a:txBody>
                  <a:tcPr marL="7948" marR="7948" marT="7948" marB="0" anchor="b">
                    <a:solidFill>
                      <a:srgbClr val="FFFF99"/>
                    </a:solidFill>
                  </a:tcPr>
                </a:tc>
              </a:tr>
            </a:tbl>
          </a:graphicData>
        </a:graphic>
      </p:graphicFrame>
    </p:spTree>
    <p:extLst>
      <p:ext uri="{BB962C8B-B14F-4D97-AF65-F5344CB8AC3E}">
        <p14:creationId xmlns:p14="http://schemas.microsoft.com/office/powerpoint/2010/main" val="2002883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33400" y="609600"/>
            <a:ext cx="807720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Element </a:t>
            </a:r>
            <a:r>
              <a:rPr lang="en-US" sz="2400" b="1" dirty="0">
                <a:latin typeface="Times New Roman" panose="02020603050405020304" pitchFamily="18" charset="0"/>
                <a:cs typeface="Times New Roman" panose="02020603050405020304" pitchFamily="18" charset="0"/>
              </a:rPr>
              <a:t>8</a:t>
            </a:r>
            <a:r>
              <a:rPr lang="en-US" sz="2400" b="1" dirty="0" smtClean="0">
                <a:latin typeface="Times New Roman" panose="02020603050405020304" pitchFamily="18" charset="0"/>
                <a:cs typeface="Times New Roman" panose="02020603050405020304" pitchFamily="18" charset="0"/>
              </a:rPr>
              <a:t> – </a:t>
            </a:r>
            <a:r>
              <a:rPr lang="en-US" sz="2400" b="1" dirty="0">
                <a:latin typeface="Times New Roman" panose="02020603050405020304" pitchFamily="18" charset="0"/>
                <a:cs typeface="Times New Roman" panose="02020603050405020304" pitchFamily="18" charset="0"/>
              </a:rPr>
              <a:t>continued</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pic>
        <p:nvPicPr>
          <p:cNvPr id="5" name="Picture 4"/>
          <p:cNvPicPr/>
          <p:nvPr/>
        </p:nvPicPr>
        <p:blipFill rotWithShape="1">
          <a:blip r:embed="rId2"/>
          <a:srcRect l="26923" t="12507" r="24680" b="28448"/>
          <a:stretch/>
        </p:blipFill>
        <p:spPr bwMode="auto">
          <a:xfrm>
            <a:off x="533400" y="1317486"/>
            <a:ext cx="5700712" cy="5099824"/>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3"/>
          <a:srcRect l="30323" t="30817" r="15162" b="29091"/>
          <a:stretch/>
        </p:blipFill>
        <p:spPr bwMode="auto">
          <a:xfrm>
            <a:off x="2590800" y="2514600"/>
            <a:ext cx="6153785" cy="34791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004643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400110"/>
          </a:xfrm>
          <a:prstGeom prst="rect">
            <a:avLst/>
          </a:prstGeom>
          <a:solidFill>
            <a:srgbClr val="CCECFF"/>
          </a:solidFill>
          <a:ln w="38100">
            <a:solidFill>
              <a:schemeClr val="tx2"/>
            </a:solidFill>
          </a:ln>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What is a watershed?</a:t>
            </a:r>
            <a:endParaRPr lang="en-US" sz="2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47700" y="749802"/>
            <a:ext cx="3695700" cy="5262979"/>
          </a:xfrm>
          <a:prstGeom prst="rect">
            <a:avLst/>
          </a:prstGeom>
          <a:noFill/>
          <a:ln w="38100">
            <a:noFill/>
          </a:ln>
        </p:spPr>
        <p:txBody>
          <a:bodyPr wrap="square" rtlCol="0">
            <a:spAutoFit/>
          </a:bodyPr>
          <a:lstStyle/>
          <a:p>
            <a:pPr marL="342900" indent="-3429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Everyone lives in a watershed.</a:t>
            </a:r>
          </a:p>
          <a:p>
            <a:pPr marL="342900" indent="-342900">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What we do in our watershed impacts our local water quality and the water quality of our downstream neighbors.</a:t>
            </a:r>
          </a:p>
          <a:p>
            <a:pPr marL="342900" indent="-342900">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health of a waterbody is a direct reflection of how </a:t>
            </a:r>
            <a:r>
              <a:rPr lang="en-US" sz="2400" dirty="0" smtClean="0">
                <a:latin typeface="Times New Roman" panose="02020603050405020304" pitchFamily="18" charset="0"/>
                <a:cs typeface="Times New Roman" panose="02020603050405020304" pitchFamily="18" charset="0"/>
              </a:rPr>
              <a:t>the land </a:t>
            </a:r>
            <a:r>
              <a:rPr lang="en-US" sz="2400" dirty="0">
                <a:latin typeface="Times New Roman" panose="02020603050405020304" pitchFamily="18" charset="0"/>
                <a:cs typeface="Times New Roman" panose="02020603050405020304" pitchFamily="18" charset="0"/>
              </a:rPr>
              <a:t>in the watershed is being used and managed.</a:t>
            </a:r>
          </a:p>
        </p:txBody>
      </p:sp>
      <p:pic>
        <p:nvPicPr>
          <p:cNvPr id="5" name="Picture 4"/>
          <p:cNvPicPr/>
          <p:nvPr/>
        </p:nvPicPr>
        <p:blipFill rotWithShape="1">
          <a:blip r:embed="rId2"/>
          <a:srcRect l="24115" t="37992" r="21961" b="22364"/>
          <a:stretch/>
        </p:blipFill>
        <p:spPr bwMode="auto">
          <a:xfrm>
            <a:off x="4676371" y="3962400"/>
            <a:ext cx="3810000" cy="2237417"/>
          </a:xfrm>
          <a:prstGeom prst="rect">
            <a:avLst/>
          </a:prstGeom>
          <a:ln>
            <a:noFill/>
          </a:ln>
          <a:extLst>
            <a:ext uri="{53640926-AAD7-44D8-BBD7-CCE9431645EC}">
              <a14:shadowObscured xmlns:a14="http://schemas.microsoft.com/office/drawing/2010/main"/>
            </a:ext>
          </a:extLst>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609600"/>
            <a:ext cx="2903508" cy="2043297"/>
          </a:xfrm>
          <a:prstGeom prst="rect">
            <a:avLst/>
          </a:prstGeom>
          <a:noFill/>
          <a:ln>
            <a:noFill/>
          </a:ln>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9639" y="4684262"/>
            <a:ext cx="1019890" cy="1699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p:nvPr/>
        </p:nvPicPr>
        <p:blipFill rotWithShape="1">
          <a:blip r:embed="rId5"/>
          <a:srcRect l="50025" t="44228" r="12792" b="24400"/>
          <a:stretch/>
        </p:blipFill>
        <p:spPr bwMode="auto">
          <a:xfrm>
            <a:off x="6581545" y="749802"/>
            <a:ext cx="2257984" cy="1378931"/>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6"/>
          <a:srcRect l="47826" t="63369" r="11149" b="6760"/>
          <a:stretch/>
        </p:blipFill>
        <p:spPr bwMode="auto">
          <a:xfrm>
            <a:off x="4343401" y="2743200"/>
            <a:ext cx="2408494" cy="1518321"/>
          </a:xfrm>
          <a:prstGeom prst="rect">
            <a:avLst/>
          </a:prstGeom>
          <a:ln>
            <a:noFill/>
          </a:ln>
          <a:extLst>
            <a:ext uri="{53640926-AAD7-44D8-BBD7-CCE9431645EC}">
              <a14:shadowObscured xmlns:a14="http://schemas.microsoft.com/office/drawing/2010/main"/>
            </a:ext>
          </a:extLst>
        </p:spPr>
      </p:pic>
      <p:pic>
        <p:nvPicPr>
          <p:cNvPr id="12" name="Picture 1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41129" y="2230582"/>
            <a:ext cx="1557020" cy="1800225"/>
          </a:xfrm>
          <a:prstGeom prst="rect">
            <a:avLst/>
          </a:prstGeom>
          <a:noFill/>
          <a:ln>
            <a:noFill/>
          </a:ln>
        </p:spPr>
      </p:pic>
    </p:spTree>
    <p:extLst>
      <p:ext uri="{BB962C8B-B14F-4D97-AF65-F5344CB8AC3E}">
        <p14:creationId xmlns:p14="http://schemas.microsoft.com/office/powerpoint/2010/main" val="5359561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54181" y="353943"/>
            <a:ext cx="807720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Element 9 – </a:t>
            </a:r>
            <a:r>
              <a:rPr lang="en-US" sz="2400" b="1" dirty="0">
                <a:latin typeface="Times New Roman" panose="02020603050405020304" pitchFamily="18" charset="0"/>
                <a:cs typeface="Times New Roman" panose="02020603050405020304" pitchFamily="18" charset="0"/>
              </a:rPr>
              <a:t>Describe a monitoring component.</a:t>
            </a:r>
          </a:p>
        </p:txBody>
      </p:sp>
      <p:sp>
        <p:nvSpPr>
          <p:cNvPr id="3" name="TextBox 2"/>
          <p:cNvSpPr txBox="1"/>
          <p:nvPr/>
        </p:nvSpPr>
        <p:spPr>
          <a:xfrm>
            <a:off x="572653" y="849969"/>
            <a:ext cx="7873999" cy="3708708"/>
          </a:xfrm>
          <a:prstGeom prst="rect">
            <a:avLst/>
          </a:prstGeom>
          <a:noFill/>
        </p:spPr>
        <p:txBody>
          <a:bodyPr wrap="square" rtlCol="0">
            <a:spAutoFit/>
          </a:bodyPr>
          <a:lstStyle/>
          <a:p>
            <a:pPr algn="just">
              <a:spcAft>
                <a:spcPts val="600"/>
              </a:spcAft>
            </a:pPr>
            <a:r>
              <a:rPr lang="en-US" sz="2000" dirty="0">
                <a:latin typeface="Times New Roman" panose="02020603050405020304" pitchFamily="18" charset="0"/>
                <a:cs typeface="Times New Roman" panose="02020603050405020304" pitchFamily="18" charset="0"/>
              </a:rPr>
              <a:t>The monitoring component </a:t>
            </a:r>
            <a:r>
              <a:rPr lang="en-US" sz="2000" dirty="0" smtClean="0">
                <a:latin typeface="Times New Roman" panose="02020603050405020304" pitchFamily="18" charset="0"/>
                <a:cs typeface="Times New Roman" panose="02020603050405020304" pitchFamily="18" charset="0"/>
              </a:rPr>
              <a:t>recommends future assessment activities to be undertaken in the watershed and can </a:t>
            </a:r>
            <a:r>
              <a:rPr lang="en-US" sz="2000" dirty="0">
                <a:latin typeface="Times New Roman" panose="02020603050405020304" pitchFamily="18" charset="0"/>
                <a:cs typeface="Times New Roman" panose="02020603050405020304" pitchFamily="18" charset="0"/>
              </a:rPr>
              <a:t>be designed </a:t>
            </a:r>
            <a:r>
              <a:rPr lang="en-US" sz="2000" dirty="0" smtClean="0">
                <a:latin typeface="Times New Roman" panose="02020603050405020304" pitchFamily="18" charset="0"/>
                <a:cs typeface="Times New Roman" panose="02020603050405020304" pitchFamily="18" charset="0"/>
              </a:rPr>
              <a:t>to: </a:t>
            </a:r>
            <a:endParaRPr lang="en-US" sz="2000" dirty="0">
              <a:latin typeface="Times New Roman" panose="02020603050405020304" pitchFamily="18" charset="0"/>
              <a:cs typeface="Times New Roman" panose="02020603050405020304" pitchFamily="18" charset="0"/>
            </a:endParaRPr>
          </a:p>
          <a:p>
            <a:pPr marL="342900" indent="-342900" algn="just">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Further </a:t>
            </a:r>
            <a:r>
              <a:rPr lang="en-US" sz="2000" dirty="0">
                <a:latin typeface="Times New Roman" panose="02020603050405020304" pitchFamily="18" charset="0"/>
                <a:cs typeface="Times New Roman" panose="02020603050405020304" pitchFamily="18" charset="0"/>
              </a:rPr>
              <a:t>describe existing water quality </a:t>
            </a:r>
            <a:r>
              <a:rPr lang="en-US" sz="2000" dirty="0" smtClean="0">
                <a:latin typeface="Times New Roman" panose="02020603050405020304" pitchFamily="18" charset="0"/>
                <a:cs typeface="Times New Roman" panose="02020603050405020304" pitchFamily="18" charset="0"/>
              </a:rPr>
              <a:t>conditions.</a:t>
            </a:r>
          </a:p>
          <a:p>
            <a:pPr marL="342900" indent="-342900" algn="just">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Better </a:t>
            </a:r>
            <a:r>
              <a:rPr lang="en-US" sz="2000" dirty="0">
                <a:latin typeface="Times New Roman" panose="02020603050405020304" pitchFamily="18" charset="0"/>
                <a:cs typeface="Times New Roman" panose="02020603050405020304" pitchFamily="18" charset="0"/>
              </a:rPr>
              <a:t>identify potential causes and sources of </a:t>
            </a:r>
            <a:r>
              <a:rPr lang="en-US" sz="2000" dirty="0" smtClean="0">
                <a:latin typeface="Times New Roman" panose="02020603050405020304" pitchFamily="18" charset="0"/>
                <a:cs typeface="Times New Roman" panose="02020603050405020304" pitchFamily="18" charset="0"/>
              </a:rPr>
              <a:t>pollution.</a:t>
            </a:r>
            <a:endParaRPr lang="en-US" sz="2000" dirty="0">
              <a:latin typeface="Times New Roman" panose="02020603050405020304" pitchFamily="18" charset="0"/>
              <a:cs typeface="Times New Roman" panose="02020603050405020304" pitchFamily="18" charset="0"/>
            </a:endParaRPr>
          </a:p>
          <a:p>
            <a:pPr marL="342900" indent="-342900" algn="just">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Target critical areas and areas needing additional </a:t>
            </a:r>
            <a:r>
              <a:rPr lang="en-US" sz="2000" dirty="0" smtClean="0">
                <a:latin typeface="Times New Roman" panose="02020603050405020304" pitchFamily="18" charset="0"/>
                <a:cs typeface="Times New Roman" panose="02020603050405020304" pitchFamily="18" charset="0"/>
              </a:rPr>
              <a:t>study.</a:t>
            </a:r>
            <a:endParaRPr lang="en-US" sz="2000" dirty="0">
              <a:latin typeface="Times New Roman" panose="02020603050405020304" pitchFamily="18" charset="0"/>
              <a:cs typeface="Times New Roman" panose="02020603050405020304" pitchFamily="18" charset="0"/>
            </a:endParaRPr>
          </a:p>
          <a:p>
            <a:pPr marL="342900" indent="-342900" algn="just">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Assess BMP </a:t>
            </a:r>
            <a:r>
              <a:rPr lang="en-US" sz="2000" dirty="0" smtClean="0">
                <a:latin typeface="Times New Roman" panose="02020603050405020304" pitchFamily="18" charset="0"/>
                <a:cs typeface="Times New Roman" panose="02020603050405020304" pitchFamily="18" charset="0"/>
              </a:rPr>
              <a:t>effectiveness.</a:t>
            </a:r>
            <a:endParaRPr lang="en-US" sz="2000" dirty="0">
              <a:latin typeface="Times New Roman" panose="02020603050405020304" pitchFamily="18" charset="0"/>
              <a:cs typeface="Times New Roman" panose="02020603050405020304" pitchFamily="18" charset="0"/>
            </a:endParaRPr>
          </a:p>
          <a:p>
            <a:pPr marL="342900" indent="-342900" algn="just">
              <a:spcAft>
                <a:spcPts val="12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Track and evaluate the effectiveness of plan </a:t>
            </a:r>
            <a:r>
              <a:rPr lang="en-US" sz="2000" dirty="0" smtClean="0">
                <a:latin typeface="Times New Roman" panose="02020603050405020304" pitchFamily="18" charset="0"/>
                <a:cs typeface="Times New Roman" panose="02020603050405020304" pitchFamily="18" charset="0"/>
              </a:rPr>
              <a:t>implementation</a:t>
            </a:r>
            <a:r>
              <a:rPr lang="en-US" sz="2000" dirty="0">
                <a:latin typeface="Times New Roman" panose="02020603050405020304" pitchFamily="18" charset="0"/>
                <a:cs typeface="Times New Roman" panose="02020603050405020304" pitchFamily="18" charset="0"/>
              </a:rPr>
              <a:t>.</a:t>
            </a:r>
          </a:p>
          <a:p>
            <a:pPr marL="342900" indent="-342900" algn="just">
              <a:spcAft>
                <a:spcPts val="12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Assess </a:t>
            </a:r>
            <a:r>
              <a:rPr lang="en-US" sz="2000" dirty="0">
                <a:latin typeface="Times New Roman" panose="02020603050405020304" pitchFamily="18" charset="0"/>
                <a:cs typeface="Times New Roman" panose="02020603050405020304" pitchFamily="18" charset="0"/>
              </a:rPr>
              <a:t>environmental (i.e., physical, chemical, and biological), administrative, programmatic, and social </a:t>
            </a:r>
            <a:r>
              <a:rPr lang="en-US" sz="2000" dirty="0" smtClean="0">
                <a:latin typeface="Times New Roman" panose="02020603050405020304" pitchFamily="18" charset="0"/>
                <a:cs typeface="Times New Roman" panose="02020603050405020304" pitchFamily="18" charset="0"/>
              </a:rPr>
              <a:t>indicators.</a:t>
            </a:r>
            <a:endParaRPr lang="en-US" sz="2000" dirty="0">
              <a:latin typeface="Times New Roman" panose="02020603050405020304" pitchFamily="18" charset="0"/>
              <a:cs typeface="Times New Roman" panose="02020603050405020304" pitchFamily="18" charset="0"/>
            </a:endParaRPr>
          </a:p>
        </p:txBody>
      </p:sp>
      <p:pic>
        <p:nvPicPr>
          <p:cNvPr id="5" name="Picture 4" descr="Stan Sampling"/>
          <p:cNvPicPr>
            <a:picLocks noChangeAspect="1" noChangeArrowheads="1"/>
          </p:cNvPicPr>
          <p:nvPr/>
        </p:nvPicPr>
        <p:blipFill>
          <a:blip r:embed="rId2" cstate="print"/>
          <a:srcRect/>
          <a:stretch>
            <a:fillRect/>
          </a:stretch>
        </p:blipFill>
        <p:spPr bwMode="auto">
          <a:xfrm>
            <a:off x="838200" y="4685779"/>
            <a:ext cx="2438400" cy="1828800"/>
          </a:xfrm>
          <a:prstGeom prst="rect">
            <a:avLst/>
          </a:prstGeom>
          <a:noFill/>
          <a:ln w="9525">
            <a:noFill/>
            <a:miter lim="800000"/>
            <a:headEnd/>
            <a:tailEnd/>
          </a:ln>
        </p:spPr>
      </p:pic>
      <p:pic>
        <p:nvPicPr>
          <p:cNvPr id="6" name="Picture 9" descr="girlsinwater"/>
          <p:cNvPicPr>
            <a:picLocks noChangeAspect="1" noChangeArrowheads="1"/>
          </p:cNvPicPr>
          <p:nvPr/>
        </p:nvPicPr>
        <p:blipFill>
          <a:blip r:embed="rId3" cstate="print"/>
          <a:srcRect/>
          <a:stretch>
            <a:fillRect/>
          </a:stretch>
        </p:blipFill>
        <p:spPr bwMode="auto">
          <a:xfrm>
            <a:off x="6096000" y="4624537"/>
            <a:ext cx="2306781" cy="1951284"/>
          </a:xfrm>
          <a:prstGeom prst="rect">
            <a:avLst/>
          </a:prstGeom>
          <a:noFill/>
          <a:ln w="9525">
            <a:noFill/>
            <a:miter lim="800000"/>
            <a:headEnd/>
            <a:tailEnd/>
          </a:ln>
        </p:spPr>
      </p:pic>
      <p:pic>
        <p:nvPicPr>
          <p:cNvPr id="1026" name="Picture 2" descr="C:\Users\scott.ristau\AppData\Local\Microsoft\Windows\Temporary Internet Files\Content.IE5\6MZG327Z\Survey-Ic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4673" y="4685779"/>
            <a:ext cx="1554439" cy="1641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1090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53943"/>
          </a:xfrm>
          <a:prstGeom prst="rect">
            <a:avLst/>
          </a:prstGeom>
          <a:solidFill>
            <a:srgbClr val="FFFF99"/>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What’s in a </a:t>
            </a:r>
            <a:r>
              <a:rPr lang="en-US" sz="1700" dirty="0">
                <a:latin typeface="Times New Roman" panose="02020603050405020304" pitchFamily="18" charset="0"/>
                <a:cs typeface="Times New Roman" panose="02020603050405020304" pitchFamily="18" charset="0"/>
              </a:rPr>
              <a:t>W</a:t>
            </a:r>
            <a:r>
              <a:rPr lang="en-US" sz="1700" dirty="0" smtClean="0">
                <a:latin typeface="Times New Roman" panose="02020603050405020304" pitchFamily="18" charset="0"/>
                <a:cs typeface="Times New Roman" panose="02020603050405020304" pitchFamily="18" charset="0"/>
              </a:rPr>
              <a:t>atershed-based Plan?</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49564" y="383385"/>
            <a:ext cx="807720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Element </a:t>
            </a:r>
            <a:r>
              <a:rPr lang="en-US" sz="2400" b="1" dirty="0">
                <a:latin typeface="Times New Roman" panose="02020603050405020304" pitchFamily="18" charset="0"/>
                <a:cs typeface="Times New Roman" panose="02020603050405020304" pitchFamily="18" charset="0"/>
              </a:rPr>
              <a:t>9</a:t>
            </a:r>
            <a:r>
              <a:rPr lang="en-US" sz="2400" b="1" dirty="0" smtClean="0">
                <a:latin typeface="Times New Roman" panose="02020603050405020304" pitchFamily="18" charset="0"/>
                <a:cs typeface="Times New Roman" panose="02020603050405020304" pitchFamily="18" charset="0"/>
              </a:rPr>
              <a:t> – continued.</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33400" y="872759"/>
            <a:ext cx="8229600" cy="1323439"/>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The </a:t>
            </a:r>
            <a:r>
              <a:rPr lang="en-US" sz="2000" dirty="0">
                <a:latin typeface="Times New Roman" panose="02020603050405020304" pitchFamily="18" charset="0"/>
                <a:cs typeface="Times New Roman" panose="02020603050405020304" pitchFamily="18" charset="0"/>
              </a:rPr>
              <a:t>milestones, benchmarks, and monitoring components support an adaptive management approach by providing mechanisms for reevaluating the implementation plan if substantial progress is not being made toward meeting watershed goals.</a:t>
            </a:r>
          </a:p>
        </p:txBody>
      </p:sp>
      <p:pic>
        <p:nvPicPr>
          <p:cNvPr id="5" name="Picture 4"/>
          <p:cNvPicPr/>
          <p:nvPr/>
        </p:nvPicPr>
        <p:blipFill rotWithShape="1">
          <a:blip r:embed="rId2"/>
          <a:srcRect l="22116" t="23762" r="11538" b="14953"/>
          <a:stretch/>
        </p:blipFill>
        <p:spPr bwMode="auto">
          <a:xfrm>
            <a:off x="1524000" y="2286000"/>
            <a:ext cx="6279356" cy="42414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19589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24600" y="0"/>
            <a:ext cx="2828636" cy="353943"/>
          </a:xfrm>
          <a:prstGeom prst="rect">
            <a:avLst/>
          </a:prstGeom>
          <a:solidFill>
            <a:srgbClr val="FFCC00"/>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Where can you learn more?</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15818" y="410504"/>
            <a:ext cx="7543800" cy="769441"/>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USEPA’s Watershed </a:t>
            </a:r>
            <a:r>
              <a:rPr lang="en-US" sz="2400" b="1" dirty="0" smtClean="0">
                <a:latin typeface="Times New Roman" panose="02020603050405020304" pitchFamily="18" charset="0"/>
                <a:cs typeface="Times New Roman" panose="02020603050405020304" pitchFamily="18" charset="0"/>
              </a:rPr>
              <a:t>Central</a:t>
            </a:r>
          </a:p>
          <a:p>
            <a:r>
              <a:rPr lang="en-US" sz="2000" dirty="0">
                <a:latin typeface="Times New Roman" panose="02020603050405020304" pitchFamily="18" charset="0"/>
                <a:cs typeface="Times New Roman" panose="02020603050405020304" pitchFamily="18" charset="0"/>
              </a:rPr>
              <a:t>http://</a:t>
            </a:r>
            <a:r>
              <a:rPr lang="en-US" sz="2000" dirty="0" smtClean="0">
                <a:latin typeface="Times New Roman" panose="02020603050405020304" pitchFamily="18" charset="0"/>
                <a:cs typeface="Times New Roman" panose="02020603050405020304" pitchFamily="18" charset="0"/>
              </a:rPr>
              <a:t>water.epa.gov/type/watersheds/datait/watershedcentral/index.cfm</a:t>
            </a:r>
            <a:endParaRPr lang="en-US" sz="2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81000" y="1143000"/>
            <a:ext cx="8382000" cy="338554"/>
          </a:xfrm>
          <a:prstGeom prst="rect">
            <a:avLst/>
          </a:prstGeom>
          <a:noFill/>
        </p:spPr>
        <p:txBody>
          <a:bodyPr wrap="square" rtlCol="0">
            <a:spAutoFit/>
          </a:bodyPr>
          <a:lstStyle/>
          <a:p>
            <a:pPr algn="just"/>
            <a:endParaRPr lang="en-US" sz="1600" dirty="0">
              <a:latin typeface="Times New Roman" panose="02020603050405020304" pitchFamily="18" charset="0"/>
              <a:cs typeface="Times New Roman" panose="02020603050405020304" pitchFamily="18" charset="0"/>
            </a:endParaRPr>
          </a:p>
        </p:txBody>
      </p:sp>
      <p:pic>
        <p:nvPicPr>
          <p:cNvPr id="5" name="Picture 4"/>
          <p:cNvPicPr/>
          <p:nvPr/>
        </p:nvPicPr>
        <p:blipFill rotWithShape="1">
          <a:blip r:embed="rId2"/>
          <a:srcRect l="11259" t="7686" r="12932" b="19631"/>
          <a:stretch/>
        </p:blipFill>
        <p:spPr bwMode="auto">
          <a:xfrm>
            <a:off x="1257300" y="1481554"/>
            <a:ext cx="6629400" cy="49954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367381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24600" y="0"/>
            <a:ext cx="2828636" cy="353943"/>
          </a:xfrm>
          <a:prstGeom prst="rect">
            <a:avLst/>
          </a:prstGeom>
          <a:solidFill>
            <a:srgbClr val="FFCC00"/>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Where can you learn more?</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95300" y="457200"/>
            <a:ext cx="8153400" cy="1138773"/>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USEPA’s </a:t>
            </a:r>
            <a:r>
              <a:rPr lang="en-US" sz="2400" b="1" i="1" dirty="0">
                <a:latin typeface="Times New Roman" panose="02020603050405020304" pitchFamily="18" charset="0"/>
                <a:cs typeface="Times New Roman" panose="02020603050405020304" pitchFamily="18" charset="0"/>
              </a:rPr>
              <a:t>A QUICK GUIDE </a:t>
            </a:r>
            <a:r>
              <a:rPr lang="en-US" sz="2400" b="1" i="1" dirty="0" smtClean="0">
                <a:latin typeface="Times New Roman" panose="02020603050405020304" pitchFamily="18" charset="0"/>
                <a:cs typeface="Times New Roman" panose="02020603050405020304" pitchFamily="18" charset="0"/>
              </a:rPr>
              <a:t>to Developing </a:t>
            </a:r>
            <a:r>
              <a:rPr lang="en-US" sz="2400" b="1" i="1" dirty="0">
                <a:latin typeface="Times New Roman" panose="02020603050405020304" pitchFamily="18" charset="0"/>
                <a:cs typeface="Times New Roman" panose="02020603050405020304" pitchFamily="18" charset="0"/>
              </a:rPr>
              <a:t>Watershed Plans to Restore and Protect Our Waters</a:t>
            </a:r>
            <a:endParaRPr lang="en-US" sz="2400" b="1" i="1" dirty="0" smtClean="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http://water.epa.gov/polwaste/nps/upload/watershed_mgmnt_quick_guide.pdf</a:t>
            </a:r>
            <a:endParaRPr lang="en-US" sz="2000" dirty="0" smtClean="0">
              <a:latin typeface="Times New Roman" panose="02020603050405020304" pitchFamily="18" charset="0"/>
              <a:cs typeface="Times New Roman" panose="02020603050405020304" pitchFamily="18" charset="0"/>
            </a:endParaRPr>
          </a:p>
        </p:txBody>
      </p:sp>
      <p:pic>
        <p:nvPicPr>
          <p:cNvPr id="7" name="Picture 6"/>
          <p:cNvPicPr/>
          <p:nvPr/>
        </p:nvPicPr>
        <p:blipFill rotWithShape="1">
          <a:blip r:embed="rId2"/>
          <a:srcRect l="33222" t="12181" r="15496" b="960"/>
          <a:stretch/>
        </p:blipFill>
        <p:spPr bwMode="auto">
          <a:xfrm>
            <a:off x="2667000" y="1752600"/>
            <a:ext cx="3676650" cy="4730750"/>
          </a:xfrm>
          <a:prstGeom prst="rect">
            <a:avLst/>
          </a:prstGeom>
          <a:ln w="381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34591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24600" y="0"/>
            <a:ext cx="2828636" cy="353943"/>
          </a:xfrm>
          <a:prstGeom prst="rect">
            <a:avLst/>
          </a:prstGeom>
          <a:solidFill>
            <a:srgbClr val="FFCC00"/>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Where can you learn more?</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88109" y="353943"/>
            <a:ext cx="7543800" cy="1138773"/>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USEPA’s </a:t>
            </a:r>
            <a:r>
              <a:rPr lang="en-US" sz="2400" b="1" i="1" dirty="0">
                <a:latin typeface="Times New Roman" panose="02020603050405020304" pitchFamily="18" charset="0"/>
                <a:cs typeface="Times New Roman" panose="02020603050405020304" pitchFamily="18" charset="0"/>
              </a:rPr>
              <a:t>Handbook for Developing Watershed Plans to Restore and Protect Our </a:t>
            </a:r>
            <a:r>
              <a:rPr lang="en-US" sz="2400" b="1" i="1" dirty="0" smtClean="0">
                <a:latin typeface="Times New Roman" panose="02020603050405020304" pitchFamily="18" charset="0"/>
                <a:cs typeface="Times New Roman" panose="02020603050405020304" pitchFamily="18" charset="0"/>
              </a:rPr>
              <a:t>Waters</a:t>
            </a:r>
          </a:p>
          <a:p>
            <a:r>
              <a:rPr lang="en-US" sz="2000" dirty="0">
                <a:latin typeface="Times New Roman" panose="02020603050405020304" pitchFamily="18" charset="0"/>
                <a:cs typeface="Times New Roman" panose="02020603050405020304" pitchFamily="18" charset="0"/>
              </a:rPr>
              <a:t>http://water.epa.gov/polwaste/nps/handbook_index.cfm</a:t>
            </a:r>
            <a:endParaRPr lang="en-US" sz="2000" dirty="0" smtClean="0">
              <a:latin typeface="Times New Roman" panose="02020603050405020304" pitchFamily="18" charset="0"/>
              <a:cs typeface="Times New Roman" panose="02020603050405020304" pitchFamily="18" charset="0"/>
            </a:endParaRPr>
          </a:p>
        </p:txBody>
      </p:sp>
      <p:sp>
        <p:nvSpPr>
          <p:cNvPr id="3" name="TextBox 2"/>
          <p:cNvSpPr txBox="1"/>
          <p:nvPr/>
        </p:nvSpPr>
        <p:spPr>
          <a:xfrm>
            <a:off x="381000" y="304800"/>
            <a:ext cx="8382000" cy="338554"/>
          </a:xfrm>
          <a:prstGeom prst="rect">
            <a:avLst/>
          </a:prstGeom>
          <a:noFill/>
        </p:spPr>
        <p:txBody>
          <a:bodyPr wrap="square" rtlCol="0">
            <a:spAutoFit/>
          </a:bodyPr>
          <a:lstStyle/>
          <a:p>
            <a:pPr algn="just"/>
            <a:endParaRPr lang="en-US" sz="1600" dirty="0">
              <a:latin typeface="Times New Roman" panose="02020603050405020304" pitchFamily="18" charset="0"/>
              <a:cs typeface="Times New Roman" panose="02020603050405020304" pitchFamily="18" charset="0"/>
            </a:endParaRPr>
          </a:p>
        </p:txBody>
      </p:sp>
      <p:pic>
        <p:nvPicPr>
          <p:cNvPr id="6" name="Picture 5"/>
          <p:cNvPicPr/>
          <p:nvPr/>
        </p:nvPicPr>
        <p:blipFill rotWithShape="1">
          <a:blip r:embed="rId2"/>
          <a:srcRect l="32999" t="12181" r="15496" b="960"/>
          <a:stretch/>
        </p:blipFill>
        <p:spPr bwMode="auto">
          <a:xfrm>
            <a:off x="2590800" y="1600200"/>
            <a:ext cx="3962400" cy="4806950"/>
          </a:xfrm>
          <a:prstGeom prst="rect">
            <a:avLst/>
          </a:prstGeom>
          <a:ln w="381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516591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24600" y="0"/>
            <a:ext cx="2828636" cy="353943"/>
          </a:xfrm>
          <a:prstGeom prst="rect">
            <a:avLst/>
          </a:prstGeom>
          <a:solidFill>
            <a:srgbClr val="FFCC00"/>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Where can you learn more?</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09600" y="457200"/>
            <a:ext cx="8077200" cy="1077218"/>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Guidance For Developing Watershed Action Plans in </a:t>
            </a:r>
            <a:r>
              <a:rPr lang="en-US" sz="2400" b="1" dirty="0" smtClean="0">
                <a:latin typeface="Times New Roman" panose="02020603050405020304" pitchFamily="18" charset="0"/>
                <a:cs typeface="Times New Roman" panose="02020603050405020304" pitchFamily="18" charset="0"/>
              </a:rPr>
              <a:t>Illinois</a:t>
            </a:r>
          </a:p>
          <a:p>
            <a:r>
              <a:rPr lang="en-US" sz="2000" dirty="0">
                <a:latin typeface="Times New Roman" panose="02020603050405020304" pitchFamily="18" charset="0"/>
                <a:cs typeface="Times New Roman" panose="02020603050405020304" pitchFamily="18" charset="0"/>
              </a:rPr>
              <a:t>http://www.epa.state.il.us/water/watershed/publications/watershed-guidance.pdf</a:t>
            </a:r>
            <a:endParaRPr lang="en-US" sz="2000" dirty="0" smtClean="0">
              <a:latin typeface="Times New Roman" panose="02020603050405020304" pitchFamily="18" charset="0"/>
              <a:cs typeface="Times New Roman" panose="02020603050405020304" pitchFamily="18" charset="0"/>
            </a:endParaRPr>
          </a:p>
        </p:txBody>
      </p:sp>
      <p:pic>
        <p:nvPicPr>
          <p:cNvPr id="7" name="Picture 6"/>
          <p:cNvPicPr/>
          <p:nvPr/>
        </p:nvPicPr>
        <p:blipFill rotWithShape="1">
          <a:blip r:embed="rId2"/>
          <a:srcRect l="22296" t="8265" r="23523" b="959"/>
          <a:stretch/>
        </p:blipFill>
        <p:spPr bwMode="auto">
          <a:xfrm>
            <a:off x="2471579" y="1355090"/>
            <a:ext cx="4200842" cy="50457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28246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24600" y="0"/>
            <a:ext cx="2828636" cy="353943"/>
          </a:xfrm>
          <a:prstGeom prst="rect">
            <a:avLst/>
          </a:prstGeom>
          <a:solidFill>
            <a:srgbClr val="FFCC00"/>
          </a:solidFill>
          <a:ln w="38100">
            <a:solidFill>
              <a:schemeClr val="tx2"/>
            </a:solidFill>
          </a:ln>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Where can you learn more?</a:t>
            </a:r>
            <a:endParaRPr lang="en-US" sz="1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35709" y="381652"/>
            <a:ext cx="807720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Examples </a:t>
            </a:r>
            <a:r>
              <a:rPr lang="en-US" sz="2400" b="1" dirty="0">
                <a:latin typeface="Times New Roman" panose="02020603050405020304" pitchFamily="18" charset="0"/>
                <a:cs typeface="Times New Roman" panose="02020603050405020304" pitchFamily="18" charset="0"/>
              </a:rPr>
              <a:t>of recently approved watershed-based plans</a:t>
            </a:r>
            <a:endParaRPr lang="en-US" sz="2400" b="1" dirty="0" smtClean="0">
              <a:latin typeface="Times New Roman" panose="02020603050405020304" pitchFamily="18" charset="0"/>
              <a:cs typeface="Times New Roman" panose="02020603050405020304" pitchFamily="18" charset="0"/>
            </a:endParaRPr>
          </a:p>
        </p:txBody>
      </p:sp>
      <p:sp>
        <p:nvSpPr>
          <p:cNvPr id="3" name="TextBox 2"/>
          <p:cNvSpPr txBox="1"/>
          <p:nvPr/>
        </p:nvSpPr>
        <p:spPr>
          <a:xfrm>
            <a:off x="226291" y="914400"/>
            <a:ext cx="8686800" cy="3616375"/>
          </a:xfrm>
          <a:prstGeom prst="rect">
            <a:avLst/>
          </a:prstGeom>
          <a:noFill/>
        </p:spPr>
        <p:txBody>
          <a:bodyPr wrap="square" rtlCol="0">
            <a:spAutoFit/>
          </a:bodyPr>
          <a:lstStyle/>
          <a:p>
            <a:r>
              <a:rPr lang="en-US" b="1" i="1" dirty="0">
                <a:latin typeface="Times New Roman" panose="02020603050405020304" pitchFamily="18" charset="0"/>
                <a:cs typeface="Times New Roman" panose="02020603050405020304" pitchFamily="18" charset="0"/>
              </a:rPr>
              <a:t>Mill Creek Watershed and Flood Mitigation Plan</a:t>
            </a:r>
          </a:p>
          <a:p>
            <a:r>
              <a:rPr lang="en-US" sz="1500" dirty="0">
                <a:latin typeface="Times New Roman" panose="02020603050405020304" pitchFamily="18" charset="0"/>
                <a:cs typeface="Times New Roman" panose="02020603050405020304" pitchFamily="18" charset="0"/>
              </a:rPr>
              <a:t>http://</a:t>
            </a:r>
            <a:r>
              <a:rPr lang="en-US" sz="1500" dirty="0" smtClean="0">
                <a:latin typeface="Times New Roman" panose="02020603050405020304" pitchFamily="18" charset="0"/>
                <a:cs typeface="Times New Roman" panose="02020603050405020304" pitchFamily="18" charset="0"/>
              </a:rPr>
              <a:t>www.lakecountyil.gov/Stormwater/LakeCountyWatersheds/DesPlainesRiver/Pages/MillCreek.aspx</a:t>
            </a:r>
          </a:p>
          <a:p>
            <a:endParaRPr lang="en-US" sz="1400" dirty="0" smtClean="0">
              <a:latin typeface="Times New Roman" panose="02020603050405020304" pitchFamily="18" charset="0"/>
              <a:cs typeface="Times New Roman" panose="02020603050405020304" pitchFamily="18" charset="0"/>
            </a:endParaRPr>
          </a:p>
          <a:p>
            <a:r>
              <a:rPr lang="en-US" b="1" i="1" dirty="0" smtClean="0">
                <a:latin typeface="Times New Roman" panose="02020603050405020304" pitchFamily="18" charset="0"/>
                <a:cs typeface="Times New Roman" panose="02020603050405020304" pitchFamily="18" charset="0"/>
              </a:rPr>
              <a:t>9 </a:t>
            </a:r>
            <a:r>
              <a:rPr lang="en-US" b="1" i="1" dirty="0">
                <a:latin typeface="Times New Roman" panose="02020603050405020304" pitchFamily="18" charset="0"/>
                <a:cs typeface="Times New Roman" panose="02020603050405020304" pitchFamily="18" charset="0"/>
              </a:rPr>
              <a:t>Lakes Watershed-based Plan</a:t>
            </a:r>
          </a:p>
          <a:p>
            <a:r>
              <a:rPr lang="en-US" sz="1500" dirty="0">
                <a:latin typeface="Times New Roman" panose="02020603050405020304" pitchFamily="18" charset="0"/>
                <a:cs typeface="Times New Roman" panose="02020603050405020304" pitchFamily="18" charset="0"/>
              </a:rPr>
              <a:t>http://</a:t>
            </a:r>
            <a:r>
              <a:rPr lang="en-US" sz="1500" dirty="0" smtClean="0">
                <a:latin typeface="Times New Roman" panose="02020603050405020304" pitchFamily="18" charset="0"/>
                <a:cs typeface="Times New Roman" panose="02020603050405020304" pitchFamily="18" charset="0"/>
              </a:rPr>
              <a:t>www.foxriverecosystem.org/9Lakes.htm</a:t>
            </a:r>
          </a:p>
          <a:p>
            <a:endParaRPr lang="en-US" sz="1400" dirty="0" smtClean="0">
              <a:latin typeface="Times New Roman" panose="02020603050405020304" pitchFamily="18" charset="0"/>
              <a:cs typeface="Times New Roman" panose="02020603050405020304" pitchFamily="18" charset="0"/>
            </a:endParaRPr>
          </a:p>
          <a:p>
            <a:r>
              <a:rPr lang="en-US" b="1" i="1" dirty="0" smtClean="0">
                <a:latin typeface="Times New Roman" panose="02020603050405020304" pitchFamily="18" charset="0"/>
                <a:cs typeface="Times New Roman" panose="02020603050405020304" pitchFamily="18" charset="0"/>
              </a:rPr>
              <a:t>North Mill Creek-Dutch Gap Canal Watershed-Based Plan</a:t>
            </a:r>
          </a:p>
          <a:p>
            <a:r>
              <a:rPr lang="en-US" sz="1500" dirty="0" smtClean="0">
                <a:latin typeface="Times New Roman" panose="02020603050405020304" pitchFamily="18" charset="0"/>
                <a:cs typeface="Times New Roman" panose="02020603050405020304" pitchFamily="18" charset="0"/>
              </a:rPr>
              <a:t>http://www.lakecountyil.gov/Stormwater/LakeCountyWatersheds/DesPlainesRiver/Pages/NorthMillCreek.aspx</a:t>
            </a:r>
          </a:p>
          <a:p>
            <a:endParaRPr lang="en-US" sz="1400" dirty="0" smtClean="0">
              <a:latin typeface="Times New Roman" panose="02020603050405020304" pitchFamily="18" charset="0"/>
              <a:cs typeface="Times New Roman" panose="02020603050405020304" pitchFamily="18" charset="0"/>
            </a:endParaRPr>
          </a:p>
          <a:p>
            <a:r>
              <a:rPr lang="en-US" b="1" i="1" dirty="0" smtClean="0">
                <a:latin typeface="Times New Roman" panose="02020603050405020304" pitchFamily="18" charset="0"/>
                <a:cs typeface="Times New Roman" panose="02020603050405020304" pitchFamily="18" charset="0"/>
              </a:rPr>
              <a:t>Long </a:t>
            </a:r>
            <a:r>
              <a:rPr lang="en-US" b="1" i="1" dirty="0">
                <a:latin typeface="Times New Roman" panose="02020603050405020304" pitchFamily="18" charset="0"/>
                <a:cs typeface="Times New Roman" panose="02020603050405020304" pitchFamily="18" charset="0"/>
              </a:rPr>
              <a:t>Run Creek Watershed-Based Plan</a:t>
            </a:r>
          </a:p>
          <a:p>
            <a:r>
              <a:rPr lang="en-US" sz="1500" dirty="0">
                <a:latin typeface="Times New Roman" panose="02020603050405020304" pitchFamily="18" charset="0"/>
                <a:cs typeface="Times New Roman" panose="02020603050405020304" pitchFamily="18" charset="0"/>
              </a:rPr>
              <a:t>http://</a:t>
            </a:r>
            <a:r>
              <a:rPr lang="en-US" sz="1500" dirty="0" smtClean="0">
                <a:latin typeface="Times New Roman" panose="02020603050405020304" pitchFamily="18" charset="0"/>
                <a:cs typeface="Times New Roman" panose="02020603050405020304" pitchFamily="18" charset="0"/>
              </a:rPr>
              <a:t>www.longruncreek.org/watershedplan</a:t>
            </a:r>
          </a:p>
          <a:p>
            <a:endParaRPr lang="en-US" sz="1400" dirty="0" smtClean="0">
              <a:latin typeface="Times New Roman" panose="02020603050405020304" pitchFamily="18" charset="0"/>
              <a:cs typeface="Times New Roman" panose="02020603050405020304" pitchFamily="18" charset="0"/>
            </a:endParaRPr>
          </a:p>
          <a:p>
            <a:r>
              <a:rPr lang="en-US" b="1" i="1" dirty="0" smtClean="0">
                <a:latin typeface="Times New Roman" panose="02020603050405020304" pitchFamily="18" charset="0"/>
                <a:cs typeface="Times New Roman" panose="02020603050405020304" pitchFamily="18" charset="0"/>
              </a:rPr>
              <a:t>Spring </a:t>
            </a:r>
            <a:r>
              <a:rPr lang="en-US" b="1" i="1" dirty="0">
                <a:latin typeface="Times New Roman" panose="02020603050405020304" pitchFamily="18" charset="0"/>
                <a:cs typeface="Times New Roman" panose="02020603050405020304" pitchFamily="18" charset="0"/>
              </a:rPr>
              <a:t>Creek Watershed-Based Plan</a:t>
            </a:r>
          </a:p>
          <a:p>
            <a:r>
              <a:rPr lang="en-US" sz="1500" dirty="0">
                <a:latin typeface="Times New Roman" panose="02020603050405020304" pitchFamily="18" charset="0"/>
                <a:cs typeface="Times New Roman" panose="02020603050405020304" pitchFamily="18" charset="0"/>
              </a:rPr>
              <a:t>http://</a:t>
            </a:r>
            <a:r>
              <a:rPr lang="en-US" sz="1500" dirty="0" smtClean="0">
                <a:latin typeface="Times New Roman" panose="02020603050405020304" pitchFamily="18" charset="0"/>
                <a:cs typeface="Times New Roman" panose="02020603050405020304" pitchFamily="18" charset="0"/>
              </a:rPr>
              <a:t>www.lakecountyil.gov/Stormwater/LakeCountyWatersheds/SpringCreek/Pages/default.aspx</a:t>
            </a:r>
          </a:p>
        </p:txBody>
      </p:sp>
      <p:pic>
        <p:nvPicPr>
          <p:cNvPr id="6" name="Picture 5"/>
          <p:cNvPicPr/>
          <p:nvPr/>
        </p:nvPicPr>
        <p:blipFill rotWithShape="1">
          <a:blip r:embed="rId2"/>
          <a:srcRect l="23969" t="6381" r="25418" b="6035"/>
          <a:stretch/>
        </p:blipFill>
        <p:spPr bwMode="auto">
          <a:xfrm>
            <a:off x="510309" y="4625384"/>
            <a:ext cx="1590965" cy="1983869"/>
          </a:xfrm>
          <a:prstGeom prst="rect">
            <a:avLst/>
          </a:prstGeom>
          <a:ln w="19050">
            <a:solidFill>
              <a:schemeClr val="tx1"/>
            </a:solidFill>
          </a:ln>
          <a:extLst>
            <a:ext uri="{53640926-AAD7-44D8-BBD7-CCE9431645EC}">
              <a14:shadowObscured xmlns:a14="http://schemas.microsoft.com/office/drawing/2010/main"/>
            </a:ext>
          </a:extLst>
        </p:spPr>
      </p:pic>
      <p:pic>
        <p:nvPicPr>
          <p:cNvPr id="7" name="Picture 6"/>
          <p:cNvPicPr/>
          <p:nvPr/>
        </p:nvPicPr>
        <p:blipFill rotWithShape="1">
          <a:blip r:embed="rId3"/>
          <a:srcRect l="23969" t="8991" r="22519" b="669"/>
          <a:stretch/>
        </p:blipFill>
        <p:spPr bwMode="auto">
          <a:xfrm>
            <a:off x="2667000" y="4625384"/>
            <a:ext cx="1600200" cy="1983869"/>
          </a:xfrm>
          <a:prstGeom prst="rect">
            <a:avLst/>
          </a:prstGeom>
          <a:ln w="19050">
            <a:solidFill>
              <a:schemeClr val="tx1"/>
            </a:solidFill>
          </a:ln>
          <a:extLst>
            <a:ext uri="{53640926-AAD7-44D8-BBD7-CCE9431645EC}">
              <a14:shadowObscured xmlns:a14="http://schemas.microsoft.com/office/drawing/2010/main"/>
            </a:ext>
          </a:extLst>
        </p:spPr>
      </p:pic>
      <p:pic>
        <p:nvPicPr>
          <p:cNvPr id="9" name="Picture 8"/>
          <p:cNvPicPr/>
          <p:nvPr/>
        </p:nvPicPr>
        <p:blipFill rotWithShape="1">
          <a:blip r:embed="rId4"/>
          <a:srcRect l="23858" t="8556" r="21962" b="960"/>
          <a:stretch/>
        </p:blipFill>
        <p:spPr bwMode="auto">
          <a:xfrm>
            <a:off x="4876800" y="4625385"/>
            <a:ext cx="1524000" cy="2004650"/>
          </a:xfrm>
          <a:prstGeom prst="rect">
            <a:avLst/>
          </a:prstGeom>
          <a:ln w="19050">
            <a:solidFill>
              <a:schemeClr val="tx1"/>
            </a:solidFill>
          </a:ln>
          <a:extLst>
            <a:ext uri="{53640926-AAD7-44D8-BBD7-CCE9431645EC}">
              <a14:shadowObscured xmlns:a14="http://schemas.microsoft.com/office/drawing/2010/main"/>
            </a:ext>
          </a:extLst>
        </p:spPr>
      </p:pic>
      <p:pic>
        <p:nvPicPr>
          <p:cNvPr id="10" name="Picture 9"/>
          <p:cNvPicPr/>
          <p:nvPr/>
        </p:nvPicPr>
        <p:blipFill rotWithShape="1">
          <a:blip r:embed="rId5"/>
          <a:srcRect l="25418" t="6381" r="26867" b="13430"/>
          <a:stretch/>
        </p:blipFill>
        <p:spPr bwMode="auto">
          <a:xfrm>
            <a:off x="6934200" y="4625384"/>
            <a:ext cx="1600200" cy="1983869"/>
          </a:xfrm>
          <a:prstGeom prst="rect">
            <a:avLst/>
          </a:prstGeom>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88351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cott.ristau\AppData\Local\Microsoft\Windows\Temporary Internet Files\Content.IE5\6MZG327Z\thank-you[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09600"/>
            <a:ext cx="7093131"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3124200"/>
            <a:ext cx="4495800" cy="2031325"/>
          </a:xfrm>
          <a:prstGeom prst="rect">
            <a:avLst/>
          </a:prstGeom>
          <a:solidFill>
            <a:srgbClr val="CCECFF"/>
          </a:solidFill>
        </p:spPr>
        <p:txBody>
          <a:bodyPr wrap="square" rtlCol="0">
            <a:spAutoFit/>
          </a:bodyPr>
          <a:lstStyle/>
          <a:p>
            <a:r>
              <a:rPr lang="en-US" dirty="0">
                <a:latin typeface="Times New Roman" panose="02020603050405020304" pitchFamily="18" charset="0"/>
                <a:cs typeface="Times New Roman" panose="02020603050405020304" pitchFamily="18" charset="0"/>
              </a:rPr>
              <a:t>Scott Ristau</a:t>
            </a:r>
          </a:p>
          <a:p>
            <a:r>
              <a:rPr lang="en-US" dirty="0">
                <a:latin typeface="Times New Roman" panose="02020603050405020304" pitchFamily="18" charset="0"/>
                <a:cs typeface="Times New Roman" panose="02020603050405020304" pitchFamily="18" charset="0"/>
              </a:rPr>
              <a:t>Illinois Environmental Protection Agency</a:t>
            </a:r>
          </a:p>
          <a:p>
            <a:r>
              <a:rPr lang="en-US" dirty="0">
                <a:latin typeface="Times New Roman" panose="02020603050405020304" pitchFamily="18" charset="0"/>
                <a:cs typeface="Times New Roman" panose="02020603050405020304" pitchFamily="18" charset="0"/>
              </a:rPr>
              <a:t>Bureau of Water, Nonpoint Source Unit</a:t>
            </a:r>
          </a:p>
          <a:p>
            <a:r>
              <a:rPr lang="en-US" dirty="0">
                <a:latin typeface="Times New Roman" panose="02020603050405020304" pitchFamily="18" charset="0"/>
                <a:cs typeface="Times New Roman" panose="02020603050405020304" pitchFamily="18" charset="0"/>
              </a:rPr>
              <a:t>1021 North Grand Ave. East, PO Box 19276</a:t>
            </a:r>
          </a:p>
          <a:p>
            <a:r>
              <a:rPr lang="en-US" dirty="0">
                <a:latin typeface="Times New Roman" panose="02020603050405020304" pitchFamily="18" charset="0"/>
                <a:cs typeface="Times New Roman" panose="02020603050405020304" pitchFamily="18" charset="0"/>
              </a:rPr>
              <a:t>Springfield, Illinois 62794-9276</a:t>
            </a:r>
          </a:p>
          <a:p>
            <a:r>
              <a:rPr lang="en-US" dirty="0" smtClean="0">
                <a:latin typeface="Times New Roman" panose="02020603050405020304" pitchFamily="18" charset="0"/>
                <a:cs typeface="Times New Roman" panose="02020603050405020304" pitchFamily="18" charset="0"/>
              </a:rPr>
              <a:t>217-782-3362</a:t>
            </a:r>
          </a:p>
          <a:p>
            <a:r>
              <a:rPr lang="en-US" dirty="0" smtClean="0">
                <a:latin typeface="Times New Roman" panose="02020603050405020304" pitchFamily="18" charset="0"/>
                <a:cs typeface="Times New Roman" panose="02020603050405020304" pitchFamily="18" charset="0"/>
                <a:hlinkClick r:id="rId3"/>
              </a:rPr>
              <a:t>Scott.Ristau@illinois.gov</a:t>
            </a:r>
            <a:endParaRPr lang="en-US" dirty="0" smtClean="0">
              <a:latin typeface="Times New Roman" panose="02020603050405020304" pitchFamily="18" charset="0"/>
              <a:cs typeface="Times New Roman" panose="02020603050405020304" pitchFamily="18" charset="0"/>
            </a:endParaRPr>
          </a:p>
        </p:txBody>
      </p:sp>
      <p:sp>
        <p:nvSpPr>
          <p:cNvPr id="3" name="TextBox 2"/>
          <p:cNvSpPr txBox="1"/>
          <p:nvPr/>
        </p:nvSpPr>
        <p:spPr>
          <a:xfrm>
            <a:off x="609601" y="5638800"/>
            <a:ext cx="8153400" cy="369332"/>
          </a:xfrm>
          <a:prstGeom prst="rect">
            <a:avLst/>
          </a:prstGeom>
          <a:solidFill>
            <a:srgbClr val="CCECFF"/>
          </a:solidFill>
        </p:spPr>
        <p:txBody>
          <a:bodyPr wrap="square" rtlCol="0">
            <a:spAutoFit/>
          </a:bodyPr>
          <a:lstStyle/>
          <a:p>
            <a:r>
              <a:rPr lang="en-US" dirty="0"/>
              <a:t>http://www.epa.illinois.gov/topics/water-quality/watershed-management/index</a:t>
            </a:r>
          </a:p>
        </p:txBody>
      </p:sp>
    </p:spTree>
    <p:extLst>
      <p:ext uri="{BB962C8B-B14F-4D97-AF65-F5344CB8AC3E}">
        <p14:creationId xmlns:p14="http://schemas.microsoft.com/office/powerpoint/2010/main" val="14923674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400110"/>
          </a:xfrm>
          <a:prstGeom prst="rect">
            <a:avLst/>
          </a:prstGeom>
          <a:solidFill>
            <a:srgbClr val="CCECFF"/>
          </a:solidFill>
          <a:ln w="38100">
            <a:solidFill>
              <a:schemeClr val="tx2"/>
            </a:solidFill>
          </a:ln>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What is a watershed?</a:t>
            </a:r>
            <a:endParaRPr lang="en-US" sz="2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90418" y="533400"/>
            <a:ext cx="7848600" cy="1569660"/>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Although watersheds </a:t>
            </a:r>
            <a:r>
              <a:rPr lang="en-US" sz="2400" dirty="0">
                <a:latin typeface="Times New Roman" panose="02020603050405020304" pitchFamily="18" charset="0"/>
                <a:cs typeface="Times New Roman" panose="02020603050405020304" pitchFamily="18" charset="0"/>
              </a:rPr>
              <a:t>cross jurisdictional boundaries </a:t>
            </a:r>
            <a:r>
              <a:rPr lang="en-US" sz="2400" dirty="0" smtClean="0">
                <a:latin typeface="Times New Roman" panose="02020603050405020304" pitchFamily="18" charset="0"/>
                <a:cs typeface="Times New Roman" panose="02020603050405020304" pitchFamily="18" charset="0"/>
              </a:rPr>
              <a:t>they also </a:t>
            </a:r>
            <a:r>
              <a:rPr lang="en-US" sz="2400" dirty="0">
                <a:latin typeface="Times New Roman" panose="02020603050405020304" pitchFamily="18" charset="0"/>
                <a:cs typeface="Times New Roman" panose="02020603050405020304" pitchFamily="18" charset="0"/>
              </a:rPr>
              <a:t>provide a logical organizational context in which stakeholders can </a:t>
            </a:r>
            <a:r>
              <a:rPr lang="en-US" sz="2400" dirty="0" smtClean="0">
                <a:latin typeface="Times New Roman" panose="02020603050405020304" pitchFamily="18" charset="0"/>
                <a:cs typeface="Times New Roman" panose="02020603050405020304" pitchFamily="18" charset="0"/>
              </a:rPr>
              <a:t>work together to effectively </a:t>
            </a:r>
            <a:r>
              <a:rPr lang="en-US" sz="2400" dirty="0">
                <a:latin typeface="Times New Roman" panose="02020603050405020304" pitchFamily="18" charset="0"/>
                <a:cs typeface="Times New Roman" panose="02020603050405020304" pitchFamily="18" charset="0"/>
              </a:rPr>
              <a:t>plan and manage land use and other activities that impact both land and water resources.</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261" y="2438400"/>
            <a:ext cx="7630757" cy="4114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243" y="2209800"/>
            <a:ext cx="2573323" cy="119970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19504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69332"/>
          </a:xfrm>
          <a:prstGeom prst="rect">
            <a:avLst/>
          </a:prstGeom>
          <a:solidFill>
            <a:srgbClr val="CCFFCC"/>
          </a:solidFill>
          <a:ln w="38100">
            <a:solidFill>
              <a:schemeClr val="tx2"/>
            </a:solidFill>
          </a:ln>
        </p:spPr>
        <p:txBody>
          <a:bodyPr wrap="square" rtlCol="0">
            <a:spAutoFit/>
          </a:bodyPr>
          <a:lstStyle/>
          <a:p>
            <a:r>
              <a:rPr lang="en-US" dirty="0" smtClean="0">
                <a:latin typeface="Times New Roman" panose="02020603050405020304" pitchFamily="18" charset="0"/>
                <a:cs typeface="Times New Roman" panose="02020603050405020304" pitchFamily="18" charset="0"/>
              </a:rPr>
              <a:t>What is a </a:t>
            </a:r>
            <a:r>
              <a:rPr lang="en-US" dirty="0">
                <a:latin typeface="Times New Roman" panose="02020603050405020304" pitchFamily="18" charset="0"/>
                <a:cs typeface="Times New Roman" panose="02020603050405020304" pitchFamily="18" charset="0"/>
              </a:rPr>
              <a:t>W</a:t>
            </a:r>
            <a:r>
              <a:rPr lang="en-US" dirty="0" smtClean="0">
                <a:latin typeface="Times New Roman" panose="02020603050405020304" pitchFamily="18" charset="0"/>
                <a:cs typeface="Times New Roman" panose="02020603050405020304" pitchFamily="18" charset="0"/>
              </a:rPr>
              <a:t>atershed-based Plan?</a:t>
            </a:r>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78805" y="457200"/>
            <a:ext cx="7848600" cy="2308324"/>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watershed-based plan summarizes the overall condition of the watershed and provides an integrated, holistic framework to effectively and efficiently restore water quality in impaired waters and to protect water quality in other waters adversely affected or threatened by point source and nonpoint source pollution.</a:t>
            </a:r>
          </a:p>
        </p:txBody>
      </p:sp>
      <p:pic>
        <p:nvPicPr>
          <p:cNvPr id="5" name="Picture 4" descr="MadiganWBP.full.doc.pdf - Adobe Reader"/>
          <p:cNvPicPr>
            <a:picLocks noChangeAspect="1"/>
          </p:cNvPicPr>
          <p:nvPr/>
        </p:nvPicPr>
        <p:blipFill rotWithShape="1">
          <a:blip r:embed="rId2" cstate="print">
            <a:extLst>
              <a:ext uri="{28A0092B-C50C-407E-A947-70E740481C1C}">
                <a14:useLocalDpi xmlns:a14="http://schemas.microsoft.com/office/drawing/2010/main" val="0"/>
              </a:ext>
            </a:extLst>
          </a:blip>
          <a:srcRect l="24124" t="9568" r="22357" b="1010"/>
          <a:stretch/>
        </p:blipFill>
        <p:spPr>
          <a:xfrm>
            <a:off x="457200" y="2967032"/>
            <a:ext cx="2454747" cy="3164755"/>
          </a:xfrm>
          <a:prstGeom prst="rect">
            <a:avLst/>
          </a:prstGeom>
          <a:ln w="3175">
            <a:solidFill>
              <a:schemeClr val="tx1"/>
            </a:solidFill>
          </a:ln>
        </p:spPr>
      </p:pic>
      <p:pic>
        <p:nvPicPr>
          <p:cNvPr id="7" name="Picture 6" descr="http://www.lakecountyil.gov/Stormwater/Documents/Planning/Mill%20Creek/Title%20Page%20and%20Pre - Microsoft Internet Explorer p"/>
          <p:cNvPicPr>
            <a:picLocks noChangeAspect="1"/>
          </p:cNvPicPr>
          <p:nvPr/>
        </p:nvPicPr>
        <p:blipFill rotWithShape="1">
          <a:blip r:embed="rId3" cstate="print">
            <a:extLst>
              <a:ext uri="{28A0092B-C50C-407E-A947-70E740481C1C}">
                <a14:useLocalDpi xmlns:a14="http://schemas.microsoft.com/office/drawing/2010/main" val="0"/>
              </a:ext>
            </a:extLst>
          </a:blip>
          <a:srcRect l="25475" t="14546" r="26930" b="3838"/>
          <a:stretch/>
        </p:blipFill>
        <p:spPr>
          <a:xfrm>
            <a:off x="3390125" y="2926509"/>
            <a:ext cx="2425960" cy="3209896"/>
          </a:xfrm>
          <a:prstGeom prst="rect">
            <a:avLst/>
          </a:prstGeom>
          <a:ln w="3175">
            <a:solidFill>
              <a:schemeClr val="tx1"/>
            </a:solidFill>
          </a:ln>
        </p:spPr>
      </p:pic>
      <p:pic>
        <p:nvPicPr>
          <p:cNvPr id="8" name="Picture 7" descr="Ch.0_CWL.Cover.TOC_07.01.14.pdf - Adobe Reader"/>
          <p:cNvPicPr>
            <a:picLocks noChangeAspect="1"/>
          </p:cNvPicPr>
          <p:nvPr/>
        </p:nvPicPr>
        <p:blipFill rotWithShape="1">
          <a:blip r:embed="rId4" cstate="print">
            <a:extLst>
              <a:ext uri="{28A0092B-C50C-407E-A947-70E740481C1C}">
                <a14:useLocalDpi xmlns:a14="http://schemas.microsoft.com/office/drawing/2010/main" val="0"/>
              </a:ext>
            </a:extLst>
          </a:blip>
          <a:srcRect l="24020" t="9024" r="22461" b="1279"/>
          <a:stretch/>
        </p:blipFill>
        <p:spPr>
          <a:xfrm>
            <a:off x="6323684" y="2928818"/>
            <a:ext cx="2364280" cy="3057497"/>
          </a:xfrm>
          <a:prstGeom prst="rect">
            <a:avLst/>
          </a:prstGeom>
          <a:ln w="3175">
            <a:solidFill>
              <a:schemeClr val="tx1"/>
            </a:solidFill>
          </a:ln>
        </p:spPr>
      </p:pic>
      <p:pic>
        <p:nvPicPr>
          <p:cNvPr id="9" name="Picture 8" descr="Jelke_Fox_River_Watershed_Final_Plan[1].pdf - Adobe Reader"/>
          <p:cNvPicPr>
            <a:picLocks noChangeAspect="1"/>
          </p:cNvPicPr>
          <p:nvPr/>
        </p:nvPicPr>
        <p:blipFill rotWithShape="1">
          <a:blip r:embed="rId5" cstate="print">
            <a:extLst>
              <a:ext uri="{28A0092B-C50C-407E-A947-70E740481C1C}">
                <a14:useLocalDpi xmlns:a14="http://schemas.microsoft.com/office/drawing/2010/main" val="0"/>
              </a:ext>
            </a:extLst>
          </a:blip>
          <a:srcRect l="24332" t="8893" r="22253" b="1010"/>
          <a:stretch/>
        </p:blipFill>
        <p:spPr>
          <a:xfrm>
            <a:off x="1371600" y="3492054"/>
            <a:ext cx="2396575" cy="3119142"/>
          </a:xfrm>
          <a:prstGeom prst="rect">
            <a:avLst/>
          </a:prstGeom>
          <a:ln w="3175">
            <a:solidFill>
              <a:schemeClr val="tx1"/>
            </a:solidFill>
          </a:ln>
        </p:spPr>
      </p:pic>
      <p:pic>
        <p:nvPicPr>
          <p:cNvPr id="11" name="Picture 10" descr="9 Lakes Watershed-based Plan June2014_Final.pdf - Adobe Reader"/>
          <p:cNvPicPr>
            <a:picLocks noChangeAspect="1"/>
          </p:cNvPicPr>
          <p:nvPr/>
        </p:nvPicPr>
        <p:blipFill rotWithShape="1">
          <a:blip r:embed="rId6" cstate="print">
            <a:extLst>
              <a:ext uri="{28A0092B-C50C-407E-A947-70E740481C1C}">
                <a14:useLocalDpi xmlns:a14="http://schemas.microsoft.com/office/drawing/2010/main" val="0"/>
              </a:ext>
            </a:extLst>
          </a:blip>
          <a:srcRect l="24332" t="9159" r="22565" b="1414"/>
          <a:stretch/>
        </p:blipFill>
        <p:spPr>
          <a:xfrm>
            <a:off x="4724400" y="3480509"/>
            <a:ext cx="2400424" cy="3119142"/>
          </a:xfrm>
          <a:prstGeom prst="rect">
            <a:avLst/>
          </a:prstGeom>
          <a:ln w="3175">
            <a:solidFill>
              <a:schemeClr val="tx1"/>
            </a:solidFill>
          </a:ln>
        </p:spPr>
      </p:pic>
    </p:spTree>
    <p:extLst>
      <p:ext uri="{BB962C8B-B14F-4D97-AF65-F5344CB8AC3E}">
        <p14:creationId xmlns:p14="http://schemas.microsoft.com/office/powerpoint/2010/main" val="38035592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69332"/>
          </a:xfrm>
          <a:prstGeom prst="rect">
            <a:avLst/>
          </a:prstGeom>
          <a:solidFill>
            <a:srgbClr val="CCFFCC"/>
          </a:solidFill>
          <a:ln w="38100">
            <a:solidFill>
              <a:schemeClr val="tx2"/>
            </a:solidFill>
          </a:ln>
        </p:spPr>
        <p:txBody>
          <a:bodyPr wrap="square" rtlCol="0">
            <a:spAutoFit/>
          </a:bodyPr>
          <a:lstStyle/>
          <a:p>
            <a:r>
              <a:rPr lang="en-US" dirty="0" smtClean="0">
                <a:latin typeface="Times New Roman" panose="02020603050405020304" pitchFamily="18" charset="0"/>
                <a:cs typeface="Times New Roman" panose="02020603050405020304" pitchFamily="18" charset="0"/>
              </a:rPr>
              <a:t>What is a </a:t>
            </a:r>
            <a:r>
              <a:rPr lang="en-US" dirty="0">
                <a:latin typeface="Times New Roman" panose="02020603050405020304" pitchFamily="18" charset="0"/>
                <a:cs typeface="Times New Roman" panose="02020603050405020304" pitchFamily="18" charset="0"/>
              </a:rPr>
              <a:t>W</a:t>
            </a:r>
            <a:r>
              <a:rPr lang="en-US" dirty="0" smtClean="0">
                <a:latin typeface="Times New Roman" panose="02020603050405020304" pitchFamily="18" charset="0"/>
                <a:cs typeface="Times New Roman" panose="02020603050405020304" pitchFamily="18" charset="0"/>
              </a:rPr>
              <a:t>atershed-based Plan?</a:t>
            </a:r>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638425" y="535134"/>
            <a:ext cx="3867150"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Point Source Pollution </a:t>
            </a:r>
          </a:p>
        </p:txBody>
      </p:sp>
      <p:sp>
        <p:nvSpPr>
          <p:cNvPr id="4" name="TextBox 3"/>
          <p:cNvSpPr txBox="1"/>
          <p:nvPr/>
        </p:nvSpPr>
        <p:spPr>
          <a:xfrm>
            <a:off x="685800" y="1143000"/>
            <a:ext cx="7658100" cy="2246769"/>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Section 502 (14) of the Clean Water Act defines point source as: </a:t>
            </a:r>
            <a:r>
              <a:rPr lang="en-US" sz="2000" dirty="0" smtClean="0">
                <a:latin typeface="Times New Roman" panose="02020603050405020304" pitchFamily="18" charset="0"/>
                <a:cs typeface="Times New Roman" panose="02020603050405020304" pitchFamily="18" charset="0"/>
              </a:rPr>
              <a:t>any </a:t>
            </a:r>
            <a:r>
              <a:rPr lang="en-US" sz="2000" dirty="0">
                <a:latin typeface="Times New Roman" panose="02020603050405020304" pitchFamily="18" charset="0"/>
                <a:cs typeface="Times New Roman" panose="02020603050405020304" pitchFamily="18" charset="0"/>
              </a:rPr>
              <a:t>discernible, confined and discrete conveyance, including but not limited to any pipe, ditch, channel, tunnel, conduit, well, discrete fissure, container, rolling stock, concentrated animal feeding operation, or vessel or other floating craft, from which pollutants are or may be discharged.  This term does not include agricultural storm water discharges and return flows from irrigated </a:t>
            </a:r>
            <a:r>
              <a:rPr lang="en-US" sz="2000" dirty="0" smtClean="0">
                <a:latin typeface="Times New Roman" panose="02020603050405020304" pitchFamily="18" charset="0"/>
                <a:cs typeface="Times New Roman" panose="02020603050405020304" pitchFamily="18" charset="0"/>
              </a:rPr>
              <a:t>agriculture.</a:t>
            </a:r>
            <a:endParaRPr lang="en-US" sz="2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67327" y="3513761"/>
            <a:ext cx="7734300" cy="2862322"/>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Permitted Discharges (NPDES)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Domestic Wastewater Treatment </a:t>
            </a:r>
            <a:r>
              <a:rPr lang="en-US" sz="2000" dirty="0" smtClean="0">
                <a:latin typeface="Times New Roman" panose="02020603050405020304" pitchFamily="18" charset="0"/>
                <a:cs typeface="Times New Roman" panose="02020603050405020304" pitchFamily="18" charset="0"/>
              </a:rPr>
              <a:t>Plants</a:t>
            </a: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Industrial Wastewater Treatment </a:t>
            </a:r>
            <a:r>
              <a:rPr lang="en-US" sz="2000" dirty="0" smtClean="0">
                <a:latin typeface="Times New Roman" panose="02020603050405020304" pitchFamily="18" charset="0"/>
                <a:cs typeface="Times New Roman" panose="02020603050405020304" pitchFamily="18" charset="0"/>
              </a:rPr>
              <a:t>Plants</a:t>
            </a: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Combined Sewer O</a:t>
            </a:r>
            <a:r>
              <a:rPr lang="en-US" sz="2000" dirty="0">
                <a:latin typeface="Times New Roman" panose="02020603050405020304" pitchFamily="18" charset="0"/>
                <a:cs typeface="Times New Roman" panose="02020603050405020304" pitchFamily="18" charset="0"/>
              </a:rPr>
              <a:t>verflows (</a:t>
            </a:r>
            <a:r>
              <a:rPr lang="en-US" sz="2000" dirty="0" smtClean="0">
                <a:latin typeface="Times New Roman" panose="02020603050405020304" pitchFamily="18" charset="0"/>
                <a:cs typeface="Times New Roman" panose="02020603050405020304" pitchFamily="18" charset="0"/>
              </a:rPr>
              <a:t>CSOs)</a:t>
            </a: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Sanitary Sewer Overﬂows (SSOs)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Mine Discharges</a:t>
            </a: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Landfills</a:t>
            </a: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Municipal </a:t>
            </a:r>
            <a:r>
              <a:rPr lang="en-US" sz="2000" dirty="0">
                <a:latin typeface="Times New Roman" panose="02020603050405020304" pitchFamily="18" charset="0"/>
                <a:cs typeface="Times New Roman" panose="02020603050405020304" pitchFamily="18" charset="0"/>
              </a:rPr>
              <a:t>S</a:t>
            </a:r>
            <a:r>
              <a:rPr lang="en-US" sz="2000" dirty="0" smtClean="0">
                <a:latin typeface="Times New Roman" panose="02020603050405020304" pitchFamily="18" charset="0"/>
                <a:cs typeface="Times New Roman" panose="02020603050405020304" pitchFamily="18" charset="0"/>
              </a:rPr>
              <a:t>eparate Storm Sewer Systems (</a:t>
            </a:r>
            <a:r>
              <a:rPr lang="en-US" sz="2000" dirty="0">
                <a:latin typeface="Times New Roman" panose="02020603050405020304" pitchFamily="18" charset="0"/>
                <a:cs typeface="Times New Roman" panose="02020603050405020304" pitchFamily="18" charset="0"/>
              </a:rPr>
              <a:t>MS4s)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Concentrated Animal Feeding Operations (CAFOs</a:t>
            </a:r>
            <a:r>
              <a:rPr lang="en-US" sz="2000" dirty="0" smtClean="0">
                <a:latin typeface="Times New Roman" panose="02020603050405020304" pitchFamily="18" charset="0"/>
                <a:cs typeface="Times New Roman" panose="02020603050405020304" pitchFamily="18" charset="0"/>
              </a:rPr>
              <a:t>)</a:t>
            </a:r>
          </a:p>
        </p:txBody>
      </p:sp>
      <p:pic>
        <p:nvPicPr>
          <p:cNvPr id="6" name="Picture 12" descr="MCj0199271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4865" y="3200400"/>
            <a:ext cx="3076762" cy="2146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297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69332"/>
          </a:xfrm>
          <a:prstGeom prst="rect">
            <a:avLst/>
          </a:prstGeom>
          <a:solidFill>
            <a:srgbClr val="CCFFCC"/>
          </a:solidFill>
          <a:ln w="38100">
            <a:solidFill>
              <a:schemeClr val="tx2"/>
            </a:solidFill>
          </a:ln>
        </p:spPr>
        <p:txBody>
          <a:bodyPr wrap="square" rtlCol="0">
            <a:spAutoFit/>
          </a:bodyPr>
          <a:lstStyle/>
          <a:p>
            <a:r>
              <a:rPr lang="en-US" dirty="0" smtClean="0">
                <a:latin typeface="Times New Roman" panose="02020603050405020304" pitchFamily="18" charset="0"/>
                <a:cs typeface="Times New Roman" panose="02020603050405020304" pitchFamily="18" charset="0"/>
              </a:rPr>
              <a:t>What is a </a:t>
            </a:r>
            <a:r>
              <a:rPr lang="en-US" dirty="0">
                <a:latin typeface="Times New Roman" panose="02020603050405020304" pitchFamily="18" charset="0"/>
                <a:cs typeface="Times New Roman" panose="02020603050405020304" pitchFamily="18" charset="0"/>
              </a:rPr>
              <a:t>W</a:t>
            </a:r>
            <a:r>
              <a:rPr lang="en-US" dirty="0" smtClean="0">
                <a:latin typeface="Times New Roman" panose="02020603050405020304" pitchFamily="18" charset="0"/>
                <a:cs typeface="Times New Roman" panose="02020603050405020304" pitchFamily="18" charset="0"/>
              </a:rPr>
              <a:t>atershed-based Plan?</a:t>
            </a:r>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093481" y="586509"/>
            <a:ext cx="4981575" cy="584775"/>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rPr>
              <a:t>Nonpoint </a:t>
            </a:r>
            <a:r>
              <a:rPr lang="en-US" sz="3200" dirty="0">
                <a:latin typeface="Times New Roman" panose="02020603050405020304" pitchFamily="18" charset="0"/>
                <a:cs typeface="Times New Roman" panose="02020603050405020304" pitchFamily="18" charset="0"/>
              </a:rPr>
              <a:t>Source Pollution </a:t>
            </a:r>
          </a:p>
        </p:txBody>
      </p:sp>
      <p:sp>
        <p:nvSpPr>
          <p:cNvPr id="4" name="TextBox 3"/>
          <p:cNvSpPr txBox="1"/>
          <p:nvPr/>
        </p:nvSpPr>
        <p:spPr>
          <a:xfrm>
            <a:off x="617682" y="1219200"/>
            <a:ext cx="8001000" cy="1938992"/>
          </a:xfrm>
          <a:prstGeom prst="rect">
            <a:avLst/>
          </a:prstGeom>
          <a:noFill/>
        </p:spPr>
        <p:txBody>
          <a:bodyPr wrap="square" rtlCol="0">
            <a:spAutoFit/>
          </a:bodyPr>
          <a:lstStyle/>
          <a:p>
            <a:pPr algn="just"/>
            <a:r>
              <a:rPr lang="en-US" sz="2000" dirty="0" smtClean="0">
                <a:latin typeface="Times New Roman" panose="02020603050405020304" pitchFamily="18" charset="0"/>
                <a:cs typeface="Times New Roman" panose="02020603050405020304" pitchFamily="18" charset="0"/>
              </a:rPr>
              <a:t>Nonpoint source (NPS) </a:t>
            </a:r>
            <a:r>
              <a:rPr lang="en-US" sz="2000" dirty="0">
                <a:latin typeface="Times New Roman" panose="02020603050405020304" pitchFamily="18" charset="0"/>
                <a:cs typeface="Times New Roman" panose="02020603050405020304" pitchFamily="18" charset="0"/>
              </a:rPr>
              <a:t>pollution includes pollution caused by rainfall or snowmelt moving over and through the ground and carrying natural and human-made pollutants into lakes, rivers, streams, wetlands, estuaries, other coastal waters and </a:t>
            </a:r>
            <a:r>
              <a:rPr lang="en-US" sz="2000" dirty="0" smtClean="0">
                <a:latin typeface="Times New Roman" panose="02020603050405020304" pitchFamily="18" charset="0"/>
                <a:cs typeface="Times New Roman" panose="02020603050405020304" pitchFamily="18" charset="0"/>
              </a:rPr>
              <a:t>groundwater</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Unnatural </a:t>
            </a:r>
            <a:r>
              <a:rPr lang="en-US" sz="2000" dirty="0">
                <a:latin typeface="Times New Roman" panose="02020603050405020304" pitchFamily="18" charset="0"/>
                <a:cs typeface="Times New Roman" panose="02020603050405020304" pitchFamily="18" charset="0"/>
              </a:rPr>
              <a:t>changes to the shape, flow, or biology of streams and other aquatic systems </a:t>
            </a:r>
            <a:r>
              <a:rPr lang="en-US" sz="2000" dirty="0" smtClean="0">
                <a:latin typeface="Times New Roman" panose="02020603050405020304" pitchFamily="18" charset="0"/>
                <a:cs typeface="Times New Roman" panose="02020603050405020304" pitchFamily="18" charset="0"/>
              </a:rPr>
              <a:t>are also considered NPS </a:t>
            </a:r>
            <a:r>
              <a:rPr lang="en-US" sz="2000" dirty="0">
                <a:latin typeface="Times New Roman" panose="02020603050405020304" pitchFamily="18" charset="0"/>
                <a:cs typeface="Times New Roman" panose="02020603050405020304" pitchFamily="18" charset="0"/>
              </a:rPr>
              <a:t>pollution.</a:t>
            </a:r>
          </a:p>
        </p:txBody>
      </p:sp>
      <p:sp>
        <p:nvSpPr>
          <p:cNvPr id="5" name="TextBox 4"/>
          <p:cNvSpPr txBox="1"/>
          <p:nvPr/>
        </p:nvSpPr>
        <p:spPr>
          <a:xfrm>
            <a:off x="617682" y="3352800"/>
            <a:ext cx="7983682" cy="2862322"/>
          </a:xfrm>
          <a:prstGeom prst="rect">
            <a:avLst/>
          </a:prstGeom>
          <a:noFill/>
        </p:spPr>
        <p:txBody>
          <a:bodyPr wrap="square" numCol="2"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Urban </a:t>
            </a:r>
            <a:r>
              <a:rPr lang="en-US" sz="2000" dirty="0" smtClean="0">
                <a:latin typeface="Times New Roman" panose="02020603050405020304" pitchFamily="18" charset="0"/>
                <a:cs typeface="Times New Roman" panose="02020603050405020304" pitchFamily="18" charset="0"/>
              </a:rPr>
              <a:t>Runoff</a:t>
            </a: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Golf Courses</a:t>
            </a: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Construction Site Runoff</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Highway, Road/Bridge Runoff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Agricultural Runoff</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Crop Production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Animal Feeding </a:t>
            </a:r>
            <a:r>
              <a:rPr lang="en-US" sz="2000" dirty="0" smtClean="0">
                <a:latin typeface="Times New Roman" panose="02020603050405020304" pitchFamily="18" charset="0"/>
                <a:cs typeface="Times New Roman" panose="02020603050405020304" pitchFamily="18" charset="0"/>
              </a:rPr>
              <a:t>Operations</a:t>
            </a: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Land </a:t>
            </a:r>
            <a:r>
              <a:rPr lang="en-US" sz="2000" dirty="0">
                <a:latin typeface="Times New Roman" panose="02020603050405020304" pitchFamily="18" charset="0"/>
                <a:cs typeface="Times New Roman" panose="02020603050405020304" pitchFamily="18" charset="0"/>
              </a:rPr>
              <a:t>Application of Manure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Livestock Grazing</a:t>
            </a: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Resource Extraction Activities </a:t>
            </a: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Streambank </a:t>
            </a:r>
            <a:r>
              <a:rPr lang="en-US" sz="2000" dirty="0">
                <a:latin typeface="Times New Roman" panose="02020603050405020304" pitchFamily="18" charset="0"/>
                <a:cs typeface="Times New Roman" panose="02020603050405020304" pitchFamily="18" charset="0"/>
              </a:rPr>
              <a:t>Erosion </a:t>
            </a:r>
            <a:endParaRPr lang="en-US" sz="20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Streambed Erosion</a:t>
            </a: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Stream Channelization</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Dams or Impoundments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Drainage/Filling/Loss of Wetlands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Loss of Riparian Habitat </a:t>
            </a: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Failing Septic Systems</a:t>
            </a: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Atmospheric Deposition</a:t>
            </a:r>
          </a:p>
        </p:txBody>
      </p:sp>
    </p:spTree>
    <p:extLst>
      <p:ext uri="{BB962C8B-B14F-4D97-AF65-F5344CB8AC3E}">
        <p14:creationId xmlns:p14="http://schemas.microsoft.com/office/powerpoint/2010/main" val="23357254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436" y="0"/>
            <a:ext cx="3352800" cy="369332"/>
          </a:xfrm>
          <a:prstGeom prst="rect">
            <a:avLst/>
          </a:prstGeom>
          <a:solidFill>
            <a:srgbClr val="CCFFCC"/>
          </a:solidFill>
          <a:ln w="38100">
            <a:solidFill>
              <a:schemeClr val="tx2"/>
            </a:solidFill>
          </a:ln>
        </p:spPr>
        <p:txBody>
          <a:bodyPr wrap="square" rtlCol="0">
            <a:spAutoFit/>
          </a:bodyPr>
          <a:lstStyle/>
          <a:p>
            <a:r>
              <a:rPr lang="en-US" dirty="0" smtClean="0">
                <a:latin typeface="Times New Roman" panose="02020603050405020304" pitchFamily="18" charset="0"/>
                <a:cs typeface="Times New Roman" panose="02020603050405020304" pitchFamily="18" charset="0"/>
              </a:rPr>
              <a:t>What is a </a:t>
            </a:r>
            <a:r>
              <a:rPr lang="en-US" dirty="0">
                <a:latin typeface="Times New Roman" panose="02020603050405020304" pitchFamily="18" charset="0"/>
                <a:cs typeface="Times New Roman" panose="02020603050405020304" pitchFamily="18" charset="0"/>
              </a:rPr>
              <a:t>W</a:t>
            </a:r>
            <a:r>
              <a:rPr lang="en-US" dirty="0" smtClean="0">
                <a:latin typeface="Times New Roman" panose="02020603050405020304" pitchFamily="18" charset="0"/>
                <a:cs typeface="Times New Roman" panose="02020603050405020304" pitchFamily="18" charset="0"/>
              </a:rPr>
              <a:t>atershed-based Plan?</a:t>
            </a:r>
            <a:endParaRPr lang="en-US"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57200" y="513149"/>
            <a:ext cx="3276600"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Runoff </a:t>
            </a:r>
            <a:r>
              <a:rPr lang="en-US" sz="2400" dirty="0">
                <a:latin typeface="Times New Roman" panose="02020603050405020304" pitchFamily="18" charset="0"/>
                <a:cs typeface="Times New Roman" panose="02020603050405020304" pitchFamily="18" charset="0"/>
              </a:rPr>
              <a:t>in urban areas may contain </a:t>
            </a:r>
            <a:r>
              <a:rPr lang="en-US" sz="2400" dirty="0" smtClean="0">
                <a:latin typeface="Times New Roman" panose="02020603050405020304" pitchFamily="18" charset="0"/>
                <a:cs typeface="Times New Roman" panose="02020603050405020304" pitchFamily="18" charset="0"/>
              </a:rPr>
              <a:t>sediment, fertilizers, </a:t>
            </a:r>
            <a:r>
              <a:rPr lang="en-US" sz="2400" dirty="0">
                <a:latin typeface="Times New Roman" panose="02020603050405020304" pitchFamily="18" charset="0"/>
                <a:cs typeface="Times New Roman" panose="02020603050405020304" pitchFamily="18" charset="0"/>
              </a:rPr>
              <a:t>pesticides, motor oil, road salt, household chemicals, and </a:t>
            </a:r>
            <a:r>
              <a:rPr lang="en-US" sz="2400" dirty="0" smtClean="0">
                <a:latin typeface="Times New Roman" panose="02020603050405020304" pitchFamily="18" charset="0"/>
                <a:cs typeface="Times New Roman" panose="02020603050405020304" pitchFamily="18" charset="0"/>
              </a:rPr>
              <a:t>bacteria.</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715000" y="3553691"/>
            <a:ext cx="2895600"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Runoff </a:t>
            </a:r>
            <a:r>
              <a:rPr lang="en-US" sz="2400" dirty="0">
                <a:latin typeface="Times New Roman" panose="02020603050405020304" pitchFamily="18" charset="0"/>
                <a:cs typeface="Times New Roman" panose="02020603050405020304" pitchFamily="18" charset="0"/>
              </a:rPr>
              <a:t>in rural areas may contain </a:t>
            </a:r>
            <a:r>
              <a:rPr lang="en-US" sz="2400" dirty="0" smtClean="0">
                <a:latin typeface="Times New Roman" panose="02020603050405020304" pitchFamily="18" charset="0"/>
                <a:cs typeface="Times New Roman" panose="02020603050405020304" pitchFamily="18" charset="0"/>
              </a:rPr>
              <a:t>sediment, nitrogen, phosphorus, </a:t>
            </a:r>
            <a:r>
              <a:rPr lang="en-US" sz="2400" dirty="0">
                <a:latin typeface="Times New Roman" panose="02020603050405020304" pitchFamily="18" charset="0"/>
                <a:cs typeface="Times New Roman" panose="02020603050405020304" pitchFamily="18" charset="0"/>
              </a:rPr>
              <a:t>pesticides, and </a:t>
            </a:r>
            <a:r>
              <a:rPr lang="en-US" sz="2400" dirty="0" smtClean="0">
                <a:latin typeface="Times New Roman" panose="02020603050405020304" pitchFamily="18" charset="0"/>
                <a:cs typeface="Times New Roman" panose="02020603050405020304" pitchFamily="18" charset="0"/>
              </a:rPr>
              <a:t>pathogens.</a:t>
            </a:r>
            <a:endParaRPr lang="en-US" sz="2400" dirty="0">
              <a:latin typeface="Times New Roman" panose="02020603050405020304" pitchFamily="18" charset="0"/>
              <a:cs typeface="Times New Roman" panose="02020603050405020304" pitchFamily="18"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742950" y="3581400"/>
            <a:ext cx="3803650" cy="2822575"/>
          </a:xfrm>
          <a:prstGeom prst="rect">
            <a:avLst/>
          </a:prstGeom>
          <a:noFill/>
          <a:ln>
            <a:noFill/>
          </a:ln>
        </p:spPr>
      </p:pic>
      <p:pic>
        <p:nvPicPr>
          <p:cNvPr id="9" name="Picture 8" descr="NRCSIA04024.jpg"/>
          <p:cNvPicPr>
            <a:picLocks noChangeAspect="1"/>
          </p:cNvPicPr>
          <p:nvPr/>
        </p:nvPicPr>
        <p:blipFill>
          <a:blip r:embed="rId3" cstate="print"/>
          <a:stretch>
            <a:fillRect/>
          </a:stretch>
        </p:blipFill>
        <p:spPr>
          <a:xfrm>
            <a:off x="5378161" y="685800"/>
            <a:ext cx="3232439" cy="2230383"/>
          </a:xfrm>
          <a:prstGeom prst="rect">
            <a:avLst/>
          </a:prstGeom>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600200"/>
            <a:ext cx="2344305" cy="1605070"/>
          </a:xfrm>
          <a:prstGeom prst="rect">
            <a:avLst/>
          </a:prstGeom>
          <a:noFill/>
          <a:ln>
            <a:noFill/>
          </a:ln>
        </p:spPr>
      </p:pic>
      <p:pic>
        <p:nvPicPr>
          <p:cNvPr id="11" name="Picture 2" descr="http://www.al.nrcs.usda.gov/about/so_sect/tech/images/cowsinstrm.jpg"/>
          <p:cNvPicPr>
            <a:picLocks noChangeAspect="1" noChangeArrowheads="1"/>
          </p:cNvPicPr>
          <p:nvPr/>
        </p:nvPicPr>
        <p:blipFill>
          <a:blip r:embed="rId5" cstate="print"/>
          <a:srcRect/>
          <a:stretch>
            <a:fillRect/>
          </a:stretch>
        </p:blipFill>
        <p:spPr bwMode="auto">
          <a:xfrm>
            <a:off x="3298673" y="4767693"/>
            <a:ext cx="2444036" cy="1833027"/>
          </a:xfrm>
          <a:prstGeom prst="rect">
            <a:avLst/>
          </a:prstGeom>
          <a:noFill/>
        </p:spPr>
      </p:pic>
    </p:spTree>
    <p:extLst>
      <p:ext uri="{BB962C8B-B14F-4D97-AF65-F5344CB8AC3E}">
        <p14:creationId xmlns:p14="http://schemas.microsoft.com/office/powerpoint/2010/main" val="29014717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D4DA7BA09289459522F532510F5BE7" ma:contentTypeVersion="2" ma:contentTypeDescription="Create a new document." ma:contentTypeScope="" ma:versionID="65ad400342126e7ddbef658511de3fed">
  <xsd:schema xmlns:xsd="http://www.w3.org/2001/XMLSchema" xmlns:xs="http://www.w3.org/2001/XMLSchema" xmlns:p="http://schemas.microsoft.com/office/2006/metadata/properties" xmlns:ns1="http://schemas.microsoft.com/sharepoint/v3" xmlns:ns2="b01f135d-402c-4932-8468-dae07df2de47" targetNamespace="http://schemas.microsoft.com/office/2006/metadata/properties" ma:root="true" ma:fieldsID="863d94d1d621e990909d6ffa3de6081a" ns1:_="" ns2:_="">
    <xsd:import namespace="http://schemas.microsoft.com/sharepoint/v3"/>
    <xsd:import namespace="b01f135d-402c-4932-8468-dae07df2de47"/>
    <xsd:element name="properties">
      <xsd:complexType>
        <xsd:sequence>
          <xsd:element name="documentManagement">
            <xsd:complexType>
              <xsd:all>
                <xsd:element ref="ns1:PublishingStartDate" minOccurs="0"/>
                <xsd:element ref="ns1:PublishingExpirationDate" minOccurs="0"/>
                <xsd:element ref="ns2:MigrationSource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01f135d-402c-4932-8468-dae07df2de47" elementFormDefault="qualified">
    <xsd:import namespace="http://schemas.microsoft.com/office/2006/documentManagement/types"/>
    <xsd:import namespace="http://schemas.microsoft.com/office/infopath/2007/PartnerControls"/>
    <xsd:element name="MigrationSourceURL" ma:index="10" nillable="true" ma:displayName="MigrationSourceURL" ma:internalName="MigrationSourceURL">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igrationSourceURL xmlns="b01f135d-402c-4932-8468-dae07df2de47">http://epa.illinois.gov/Assets/iepa/water-quality/watershed-management/watershed-based-planning/2016/watershed-based-planning.pptx</MigrationSourceURL>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70DC5A6F-8AA4-4016-A102-EA6F61995C68}"/>
</file>

<file path=customXml/itemProps2.xml><?xml version="1.0" encoding="utf-8"?>
<ds:datastoreItem xmlns:ds="http://schemas.openxmlformats.org/officeDocument/2006/customXml" ds:itemID="{54D3EF65-6110-497A-88E4-A2ABA9CB03CF}"/>
</file>

<file path=customXml/itemProps3.xml><?xml version="1.0" encoding="utf-8"?>
<ds:datastoreItem xmlns:ds="http://schemas.openxmlformats.org/officeDocument/2006/customXml" ds:itemID="{B038111A-A6C5-4713-AC4E-3999BA48B4C9}"/>
</file>

<file path=docProps/app.xml><?xml version="1.0" encoding="utf-8"?>
<Properties xmlns="http://schemas.openxmlformats.org/officeDocument/2006/extended-properties" xmlns:vt="http://schemas.openxmlformats.org/officeDocument/2006/docPropsVTypes">
  <Template>Trek</Template>
  <TotalTime>3104</TotalTime>
  <Words>3034</Words>
  <Application>Microsoft Office PowerPoint</Application>
  <PresentationFormat>On-screen Show (4:3)</PresentationFormat>
  <Paragraphs>614</Paragraphs>
  <Slides>47</Slides>
  <Notes>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Trek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Illinois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Watershed-based Planning</dc:title>
  <dc:creator>Ristau, Scott</dc:creator>
  <cp:lastModifiedBy>Ristau, Scott</cp:lastModifiedBy>
  <cp:revision>224</cp:revision>
  <cp:lastPrinted>2015-06-02T18:21:50Z</cp:lastPrinted>
  <dcterms:created xsi:type="dcterms:W3CDTF">2015-04-20T17:43:23Z</dcterms:created>
  <dcterms:modified xsi:type="dcterms:W3CDTF">2015-06-02T18:36:37Z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0x01010072D4DA7BA09289459522F532510F5BE7</vt:lpwstr>
  </property>
</Properties>
</file>