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29" r:id="rId2"/>
    <p:sldId id="499" r:id="rId3"/>
    <p:sldId id="518" r:id="rId4"/>
    <p:sldId id="533" r:id="rId5"/>
    <p:sldId id="519" r:id="rId6"/>
    <p:sldId id="520" r:id="rId7"/>
    <p:sldId id="521" r:id="rId8"/>
    <p:sldId id="523" r:id="rId9"/>
    <p:sldId id="522" r:id="rId10"/>
    <p:sldId id="526" r:id="rId11"/>
    <p:sldId id="527" r:id="rId12"/>
    <p:sldId id="528" r:id="rId13"/>
    <p:sldId id="529" r:id="rId14"/>
    <p:sldId id="530" r:id="rId15"/>
    <p:sldId id="531" r:id="rId16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71C7BA2-4AAC-B14E-8F04-557CEC0F2885}">
          <p14:sldIdLst>
            <p14:sldId id="329"/>
            <p14:sldId id="499"/>
            <p14:sldId id="518"/>
            <p14:sldId id="533"/>
            <p14:sldId id="519"/>
            <p14:sldId id="520"/>
            <p14:sldId id="521"/>
            <p14:sldId id="523"/>
            <p14:sldId id="522"/>
            <p14:sldId id="526"/>
            <p14:sldId id="527"/>
            <p14:sldId id="528"/>
            <p14:sldId id="529"/>
            <p14:sldId id="530"/>
            <p14:sldId id="5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ker, Tricia L" initials="BTL" lastIdx="49" clrIdx="0">
    <p:extLst/>
  </p:cmAuthor>
  <p:cmAuthor id="2" name="Tricia Barker" initials="TB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7B0"/>
    <a:srgbClr val="E84A27"/>
    <a:srgbClr val="1EA2BC"/>
    <a:srgbClr val="827758"/>
    <a:srgbClr val="7B7A63"/>
    <a:srgbClr val="3A5DCE"/>
    <a:srgbClr val="454DE9"/>
    <a:srgbClr val="4F71DF"/>
    <a:srgbClr val="4A4AE4"/>
    <a:srgbClr val="28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298" autoAdjust="0"/>
  </p:normalViewPr>
  <p:slideViewPr>
    <p:cSldViewPr snapToGrid="0">
      <p:cViewPr varScale="1">
        <p:scale>
          <a:sx n="83" d="100"/>
          <a:sy n="83" d="100"/>
        </p:scale>
        <p:origin x="17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440964DF-880E-4602-B1B8-164BB33090FF}"/>
    <pc:docChg chg="addSld modSld sldOrd modSection">
      <pc:chgData name="" userId="" providerId="" clId="Web-{440964DF-880E-4602-B1B8-164BB33090FF}" dt="2018-02-01T15:54:31.547" v="284"/>
      <pc:docMkLst>
        <pc:docMk/>
      </pc:docMkLst>
      <pc:sldChg chg="modSp">
        <pc:chgData name="" userId="" providerId="" clId="Web-{440964DF-880E-4602-B1B8-164BB33090FF}" dt="2018-02-01T15:54:31.547" v="283"/>
        <pc:sldMkLst>
          <pc:docMk/>
          <pc:sldMk cId="3604666309" sldId="471"/>
        </pc:sldMkLst>
        <pc:spChg chg="mod">
          <ac:chgData name="" userId="" providerId="" clId="Web-{440964DF-880E-4602-B1B8-164BB33090FF}" dt="2018-02-01T15:49:30.260" v="280"/>
          <ac:spMkLst>
            <pc:docMk/>
            <pc:sldMk cId="3604666309" sldId="471"/>
            <ac:spMk id="3" creationId="{00000000-0000-0000-0000-000000000000}"/>
          </ac:spMkLst>
        </pc:spChg>
        <pc:spChg chg="mod">
          <ac:chgData name="" userId="" providerId="" clId="Web-{440964DF-880E-4602-B1B8-164BB33090FF}" dt="2018-02-01T15:54:31.547" v="283"/>
          <ac:spMkLst>
            <pc:docMk/>
            <pc:sldMk cId="3604666309" sldId="471"/>
            <ac:spMk id="4" creationId="{00000000-0000-0000-0000-000000000000}"/>
          </ac:spMkLst>
        </pc:spChg>
      </pc:sldChg>
      <pc:sldChg chg="ord">
        <pc:chgData name="" userId="" providerId="" clId="Web-{440964DF-880E-4602-B1B8-164BB33090FF}" dt="2018-02-01T15:45:52.599" v="242"/>
        <pc:sldMkLst>
          <pc:docMk/>
          <pc:sldMk cId="1677591748" sldId="472"/>
        </pc:sldMkLst>
      </pc:sldChg>
      <pc:sldChg chg="modSp new">
        <pc:chgData name="" userId="" providerId="" clId="Web-{440964DF-880E-4602-B1B8-164BB33090FF}" dt="2018-02-01T15:45:44.349" v="239"/>
        <pc:sldMkLst>
          <pc:docMk/>
          <pc:sldMk cId="4082946074" sldId="473"/>
        </pc:sldMkLst>
        <pc:spChg chg="mod">
          <ac:chgData name="" userId="" providerId="" clId="Web-{440964DF-880E-4602-B1B8-164BB33090FF}" dt="2018-02-01T15:45:44.349" v="239"/>
          <ac:spMkLst>
            <pc:docMk/>
            <pc:sldMk cId="4082946074" sldId="473"/>
            <ac:spMk id="2" creationId="{78920C30-168F-4AF9-923A-DE304307E983}"/>
          </ac:spMkLst>
        </pc:spChg>
        <pc:spChg chg="mod">
          <ac:chgData name="" userId="" providerId="" clId="Web-{440964DF-880E-4602-B1B8-164BB33090FF}" dt="2018-02-01T15:45:40.911" v="235"/>
          <ac:spMkLst>
            <pc:docMk/>
            <pc:sldMk cId="4082946074" sldId="473"/>
            <ac:spMk id="3" creationId="{5884B8B5-D4C8-4C49-AC9B-24B13754909D}"/>
          </ac:spMkLst>
        </pc:spChg>
      </pc:sldChg>
    </pc:docChg>
  </pc:docChgLst>
  <pc:docChgLst>
    <pc:chgData clId="Web-{5A6B99BB-18F5-4B52-BC42-111369E78E11}"/>
    <pc:docChg chg="modSld">
      <pc:chgData name="" userId="" providerId="" clId="Web-{5A6B99BB-18F5-4B52-BC42-111369E78E11}" dt="2018-01-31T19:38:07.603" v="70"/>
      <pc:docMkLst>
        <pc:docMk/>
      </pc:docMkLst>
      <pc:sldChg chg="modSp">
        <pc:chgData name="" userId="" providerId="" clId="Web-{5A6B99BB-18F5-4B52-BC42-111369E78E11}" dt="2018-01-31T19:35:53.851" v="51"/>
        <pc:sldMkLst>
          <pc:docMk/>
          <pc:sldMk cId="840342486" sldId="399"/>
        </pc:sldMkLst>
        <pc:spChg chg="mod">
          <ac:chgData name="" userId="" providerId="" clId="Web-{5A6B99BB-18F5-4B52-BC42-111369E78E11}" dt="2018-01-31T19:35:53.851" v="51"/>
          <ac:spMkLst>
            <pc:docMk/>
            <pc:sldMk cId="840342486" sldId="399"/>
            <ac:spMk id="103" creationId="{00000000-0000-0000-0000-000000000000}"/>
          </ac:spMkLst>
        </pc:spChg>
      </pc:sldChg>
      <pc:sldChg chg="modSp">
        <pc:chgData name="" userId="" providerId="" clId="Web-{5A6B99BB-18F5-4B52-BC42-111369E78E11}" dt="2018-01-31T19:35:07.335" v="28"/>
        <pc:sldMkLst>
          <pc:docMk/>
          <pc:sldMk cId="2497964672" sldId="400"/>
        </pc:sldMkLst>
        <pc:spChg chg="mod">
          <ac:chgData name="" userId="" providerId="" clId="Web-{5A6B99BB-18F5-4B52-BC42-111369E78E11}" dt="2018-01-31T19:35:07.335" v="28"/>
          <ac:spMkLst>
            <pc:docMk/>
            <pc:sldMk cId="2497964672" sldId="400"/>
            <ac:spMk id="2" creationId="{00000000-0000-0000-0000-000000000000}"/>
          </ac:spMkLst>
        </pc:spChg>
        <pc:spChg chg="mod">
          <ac:chgData name="" userId="" providerId="" clId="Web-{5A6B99BB-18F5-4B52-BC42-111369E78E11}" dt="2018-01-31T19:34:30.819" v="8"/>
          <ac:spMkLst>
            <pc:docMk/>
            <pc:sldMk cId="2497964672" sldId="400"/>
            <ac:spMk id="127" creationId="{00000000-0000-0000-0000-000000000000}"/>
          </ac:spMkLst>
        </pc:spChg>
      </pc:sldChg>
      <pc:sldChg chg="modSp">
        <pc:chgData name="" userId="" providerId="" clId="Web-{5A6B99BB-18F5-4B52-BC42-111369E78E11}" dt="2018-01-31T19:36:37.961" v="55"/>
        <pc:sldMkLst>
          <pc:docMk/>
          <pc:sldMk cId="821402487" sldId="410"/>
        </pc:sldMkLst>
        <pc:spChg chg="mod">
          <ac:chgData name="" userId="" providerId="" clId="Web-{5A6B99BB-18F5-4B52-BC42-111369E78E11}" dt="2018-01-31T19:36:37.961" v="55"/>
          <ac:spMkLst>
            <pc:docMk/>
            <pc:sldMk cId="821402487" sldId="410"/>
            <ac:spMk id="8" creationId="{00000000-0000-0000-0000-000000000000}"/>
          </ac:spMkLst>
        </pc:spChg>
      </pc:sldChg>
      <pc:sldChg chg="delSp modSp addCm">
        <pc:chgData name="" userId="" providerId="" clId="Web-{5A6B99BB-18F5-4B52-BC42-111369E78E11}" dt="2018-01-31T19:38:07.603" v="70"/>
        <pc:sldMkLst>
          <pc:docMk/>
          <pc:sldMk cId="2475167125" sldId="470"/>
        </pc:sldMkLst>
        <pc:spChg chg="del">
          <ac:chgData name="" userId="" providerId="" clId="Web-{5A6B99BB-18F5-4B52-BC42-111369E78E11}" dt="2018-01-31T19:37:38.524" v="57"/>
          <ac:spMkLst>
            <pc:docMk/>
            <pc:sldMk cId="2475167125" sldId="470"/>
            <ac:spMk id="3" creationId="{00000000-0000-0000-0000-000000000000}"/>
          </ac:spMkLst>
        </pc:spChg>
        <pc:spChg chg="mod">
          <ac:chgData name="" userId="" providerId="" clId="Web-{5A6B99BB-18F5-4B52-BC42-111369E78E11}" dt="2018-01-31T19:38:04.087" v="68"/>
          <ac:spMkLst>
            <pc:docMk/>
            <pc:sldMk cId="2475167125" sldId="470"/>
            <ac:spMk id="4" creationId="{00000000-0000-0000-0000-000000000000}"/>
          </ac:spMkLst>
        </pc:spChg>
      </pc:sldChg>
    </pc:docChg>
  </pc:docChgLst>
  <pc:docChgLst>
    <pc:chgData clId="Web-{0CC94109-69ED-486E-9929-8CC960EDA02B}"/>
    <pc:docChg chg="modSld">
      <pc:chgData name="" userId="" providerId="" clId="Web-{0CC94109-69ED-486E-9929-8CC960EDA02B}" dt="2018-02-01T16:13:11.365" v="63"/>
      <pc:docMkLst>
        <pc:docMk/>
      </pc:docMkLst>
      <pc:sldChg chg="modSp">
        <pc:chgData name="" userId="" providerId="" clId="Web-{0CC94109-69ED-486E-9929-8CC960EDA02B}" dt="2018-02-01T16:13:11.365" v="62"/>
        <pc:sldMkLst>
          <pc:docMk/>
          <pc:sldMk cId="4082946074" sldId="473"/>
        </pc:sldMkLst>
        <pc:spChg chg="mod">
          <ac:chgData name="" userId="" providerId="" clId="Web-{0CC94109-69ED-486E-9929-8CC960EDA02B}" dt="2018-02-01T16:13:11.365" v="62"/>
          <ac:spMkLst>
            <pc:docMk/>
            <pc:sldMk cId="4082946074" sldId="473"/>
            <ac:spMk id="2" creationId="{78920C30-168F-4AF9-923A-DE304307E983}"/>
          </ac:spMkLst>
        </pc:spChg>
      </pc:sldChg>
    </pc:docChg>
  </pc:docChgLst>
  <pc:docChgLst>
    <pc:chgData clId="Web-{EADB7C9A-5CE8-426D-997C-62839A829408}"/>
    <pc:docChg chg="modSld">
      <pc:chgData name="" userId="" providerId="" clId="Web-{EADB7C9A-5CE8-426D-997C-62839A829408}" dt="2018-02-07T19:25:27.243" v="7"/>
      <pc:docMkLst>
        <pc:docMk/>
      </pc:docMkLst>
      <pc:sldChg chg="modSp">
        <pc:chgData name="" userId="" providerId="" clId="Web-{EADB7C9A-5CE8-426D-997C-62839A829408}" dt="2018-02-07T19:25:27.243" v="6"/>
        <pc:sldMkLst>
          <pc:docMk/>
          <pc:sldMk cId="2475167125" sldId="470"/>
        </pc:sldMkLst>
        <pc:spChg chg="mod">
          <ac:chgData name="" userId="" providerId="" clId="Web-{EADB7C9A-5CE8-426D-997C-62839A829408}" dt="2018-02-07T19:25:27.243" v="6"/>
          <ac:spMkLst>
            <pc:docMk/>
            <pc:sldMk cId="2475167125" sldId="470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9A267E5D-4011-4F49-83DE-FE831547A6E8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3286B54-06B8-144A-9F75-3FA843D19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733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A7A35D44-8678-4BCC-9340-89FD0677E5FC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F575E250-BFAF-4AD0-B052-F1536021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8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E250-BFAF-4AD0-B052-F1536021EA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3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13699"/>
          </a:xfrm>
        </p:spPr>
        <p:txBody>
          <a:bodyPr>
            <a:normAutofit/>
          </a:bodyPr>
          <a:lstStyle>
            <a:lvl1pPr algn="ctr">
              <a:defRPr sz="3600" b="1" spc="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3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93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91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12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76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k Blue"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799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9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Md Blue">
    <p:bg>
      <p:bgPr>
        <a:solidFill>
          <a:srgbClr val="707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799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9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t Blue">
    <p:bg>
      <p:bgPr>
        <a:solidFill>
          <a:srgbClr val="E84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799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1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bg>
      <p:bgPr>
        <a:solidFill>
          <a:srgbClr val="D6D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799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70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oi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65739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 i="0" cap="none" spc="0" normalizeH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69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13699"/>
          </a:xfrm>
        </p:spPr>
        <p:txBody>
          <a:bodyPr>
            <a:normAutofit/>
          </a:bodyPr>
          <a:lstStyle>
            <a:lvl1pPr algn="ctr">
              <a:defRPr sz="3600" b="1" spc="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9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13699"/>
          </a:xfrm>
        </p:spPr>
        <p:txBody>
          <a:bodyPr>
            <a:normAutofit/>
          </a:bodyPr>
          <a:lstStyle>
            <a:lvl1pPr algn="ctr">
              <a:defRPr sz="3600" b="1" spc="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3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13699"/>
          </a:xfrm>
        </p:spPr>
        <p:txBody>
          <a:bodyPr>
            <a:normAutofit/>
          </a:bodyPr>
          <a:lstStyle>
            <a:lvl1pPr algn="ctr">
              <a:defRPr sz="3600" b="1" spc="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39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7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297C6-1FA3-47BC-9BEF-FE5BEBB8E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3" r:id="rId3"/>
    <p:sldLayoutId id="2147483670" r:id="rId4"/>
    <p:sldLayoutId id="2147483673" r:id="rId5"/>
    <p:sldLayoutId id="2147483672" r:id="rId6"/>
    <p:sldLayoutId id="2147483666" r:id="rId7"/>
    <p:sldLayoutId id="2147483662" r:id="rId8"/>
    <p:sldLayoutId id="2147483664" r:id="rId9"/>
    <p:sldLayoutId id="2147483665" r:id="rId10"/>
    <p:sldLayoutId id="2147483668" r:id="rId11"/>
    <p:sldLayoutId id="2147483669" r:id="rId12"/>
    <p:sldLayoutId id="2147483674" r:id="rId13"/>
    <p:sldLayoutId id="214748366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thomaso@illinois.edu" TargetMode="External"/><Relationship Id="rId2" Type="http://schemas.openxmlformats.org/officeDocument/2006/relationships/hyperlink" Target="mailto:kemwaks@illinois.edu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isgs.illinois.edu" TargetMode="External"/><Relationship Id="rId5" Type="http://schemas.openxmlformats.org/officeDocument/2006/relationships/image" Target="../media/image17.jpeg"/><Relationship Id="rId4" Type="http://schemas.openxmlformats.org/officeDocument/2006/relationships/hyperlink" Target="mailto:steebrow@illinois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02252" y="422977"/>
            <a:ext cx="5297435" cy="1870095"/>
            <a:chOff x="1914969" y="4354896"/>
            <a:chExt cx="5297435" cy="18700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687" y="4354896"/>
              <a:ext cx="2286000" cy="10773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969" y="5843990"/>
              <a:ext cx="5297435" cy="38100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22711" y="2901270"/>
            <a:ext cx="7456515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Future of Science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of the Mahomet Aquifer 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Presented </a:t>
            </a:r>
            <a:r>
              <a:rPr lang="en-US" sz="2000" dirty="0">
                <a:solidFill>
                  <a:schemeClr val="bg1"/>
                </a:solidFill>
              </a:rPr>
              <a:t>by </a:t>
            </a:r>
            <a:r>
              <a:rPr lang="en-US" sz="2000" dirty="0" smtClean="0">
                <a:solidFill>
                  <a:schemeClr val="bg1"/>
                </a:solidFill>
              </a:rPr>
              <a:t>Jason Thomason, </a:t>
            </a:r>
            <a:r>
              <a:rPr lang="en-US" sz="2000" dirty="0">
                <a:solidFill>
                  <a:schemeClr val="bg1"/>
                </a:solidFill>
              </a:rPr>
              <a:t>ISGS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March 26, </a:t>
            </a:r>
            <a:r>
              <a:rPr lang="en-US" sz="2000" dirty="0">
                <a:solidFill>
                  <a:schemeClr val="bg1"/>
                </a:solidFill>
              </a:rPr>
              <a:t>2018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with contributions from </a:t>
            </a:r>
            <a:r>
              <a:rPr lang="en-US" sz="1600" dirty="0" err="1" smtClean="0">
                <a:solidFill>
                  <a:schemeClr val="bg1"/>
                </a:solidFill>
              </a:rPr>
              <a:t>Kisa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Mwakanyamale</a:t>
            </a:r>
            <a:r>
              <a:rPr lang="en-US" sz="1600" dirty="0" smtClean="0">
                <a:solidFill>
                  <a:schemeClr val="bg1"/>
                </a:solidFill>
              </a:rPr>
              <a:t> and Steve Brown, ISGS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for the Mahomet Aquifer Protection Task Force Meeting, Champaign, Illinois </a:t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larson\Documents\airborneEM\skyTEM101_norsmindeFjor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3631" r="51402" b="11285"/>
          <a:stretch/>
        </p:blipFill>
        <p:spPr bwMode="auto">
          <a:xfrm>
            <a:off x="583809" y="646918"/>
            <a:ext cx="4029871" cy="3823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7017" y="1058243"/>
            <a:ext cx="16690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odoni MT" panose="02070603080606020203" pitchFamily="18" charset="0"/>
              </a:rPr>
              <a:t>Phase 1: </a:t>
            </a:r>
            <a:r>
              <a:rPr lang="en-US" sz="1400" b="1" dirty="0" smtClean="0">
                <a:latin typeface="Bodoni MT" panose="02070603080606020203" pitchFamily="18" charset="0"/>
              </a:rPr>
              <a:t>Black lines</a:t>
            </a:r>
          </a:p>
          <a:p>
            <a:r>
              <a:rPr lang="en-US" sz="1400" dirty="0" smtClean="0">
                <a:latin typeface="Bodoni MT" panose="02070603080606020203" pitchFamily="18" charset="0"/>
              </a:rPr>
              <a:t>100 m line spacing</a:t>
            </a:r>
          </a:p>
          <a:p>
            <a:r>
              <a:rPr lang="en-US" sz="1400" dirty="0" smtClean="0">
                <a:latin typeface="Bodoni MT" panose="02070603080606020203" pitchFamily="18" charset="0"/>
              </a:rPr>
              <a:t>1203 km ~ 13h 26m</a:t>
            </a:r>
            <a:endParaRPr lang="en-US" sz="1400" dirty="0">
              <a:latin typeface="Bodoni MT" panose="020706030806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7015" y="2055709"/>
            <a:ext cx="17699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doni MT" panose="02070603080606020203" pitchFamily="18" charset="0"/>
              </a:rPr>
              <a:t>Phase 2: </a:t>
            </a:r>
            <a:r>
              <a:rPr lang="en-US" sz="1400" b="1" dirty="0">
                <a:solidFill>
                  <a:srgbClr val="FFA953"/>
                </a:solidFill>
                <a:latin typeface="Bodoni MT" panose="02070603080606020203" pitchFamily="18" charset="0"/>
              </a:rPr>
              <a:t>Orange lines</a:t>
            </a:r>
          </a:p>
          <a:p>
            <a:r>
              <a:rPr lang="en-US" sz="1400" dirty="0">
                <a:latin typeface="Bodoni MT" panose="02070603080606020203" pitchFamily="18" charset="0"/>
              </a:rPr>
              <a:t>50 m line spacing</a:t>
            </a:r>
          </a:p>
          <a:p>
            <a:r>
              <a:rPr lang="en-US" sz="1400" dirty="0">
                <a:latin typeface="Bodoni MT" panose="02070603080606020203" pitchFamily="18" charset="0"/>
              </a:rPr>
              <a:t>465 km ~ 5h 06m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7013" y="3053175"/>
            <a:ext cx="16722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odoni MT" panose="02070603080606020203" pitchFamily="18" charset="0"/>
              </a:rPr>
              <a:t>Phase 3: </a:t>
            </a:r>
            <a:r>
              <a:rPr lang="en-US" sz="1400" b="1" dirty="0">
                <a:solidFill>
                  <a:srgbClr val="6ADF41"/>
                </a:solidFill>
                <a:latin typeface="Bodoni MT" panose="02070603080606020203" pitchFamily="18" charset="0"/>
              </a:rPr>
              <a:t>Green lines</a:t>
            </a:r>
          </a:p>
          <a:p>
            <a:r>
              <a:rPr lang="en-US" sz="1400" dirty="0">
                <a:latin typeface="Bodoni MT" panose="02070603080606020203" pitchFamily="18" charset="0"/>
              </a:rPr>
              <a:t>50 m line spacing</a:t>
            </a:r>
          </a:p>
          <a:p>
            <a:r>
              <a:rPr lang="en-US" sz="1400" dirty="0">
                <a:latin typeface="Bodoni MT" panose="02070603080606020203" pitchFamily="18" charset="0"/>
              </a:rPr>
              <a:t>178 km ~ 1h 59m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666288" y="2122462"/>
            <a:ext cx="2388812" cy="667592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lIns="92075" tIns="46037" rIns="92075" bIns="46037">
            <a:spAutoFit/>
          </a:bodyPr>
          <a:lstStyle>
            <a:lvl1pPr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b="1">
                <a:solidFill>
                  <a:schemeClr val="bg2"/>
                </a:solidFill>
                <a:latin typeface="Futura Medium" pitchFamily="34" charset="0"/>
              </a:defRPr>
            </a:lvl1pPr>
            <a:lvl2pPr marL="742950" indent="-285750">
              <a:spcAft>
                <a:spcPct val="25000"/>
              </a:spcAft>
              <a:buClr>
                <a:schemeClr val="bg2"/>
              </a:buClr>
              <a:buSzPct val="75000"/>
              <a:buChar char="•"/>
              <a:defRPr kumimoji="1">
                <a:solidFill>
                  <a:schemeClr val="bg2"/>
                </a:solidFill>
                <a:latin typeface="Futura Medium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Symbol" panose="05050102010706020507" pitchFamily="18" charset="2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da-DK" sz="186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1118 miles </a:t>
            </a:r>
            <a:r>
              <a:rPr lang="en-US" altLang="da-DK" sz="18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in one week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949023" y="1017562"/>
            <a:ext cx="676082" cy="2844022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533400" y="4433295"/>
            <a:ext cx="1755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odoni MT" panose="02070603080606020203" pitchFamily="18" charset="0"/>
              </a:rPr>
              <a:t>Example from Denmark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6075" y="4499565"/>
            <a:ext cx="5147712" cy="17312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80981" indent="-38098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Bodoni MT" panose="02070603080606020203" pitchFamily="18" charset="0"/>
              </a:rPr>
              <a:t>Data collection: </a:t>
            </a:r>
            <a:r>
              <a:rPr lang="en-US" sz="1800" dirty="0" smtClean="0">
                <a:latin typeface="Bodoni MT" panose="02070603080606020203" pitchFamily="18" charset="0"/>
              </a:rPr>
              <a:t>1118 line mi </a:t>
            </a:r>
            <a:r>
              <a:rPr lang="en-US" sz="1800" dirty="0">
                <a:latin typeface="Bodoni MT" panose="02070603080606020203" pitchFamily="18" charset="0"/>
              </a:rPr>
              <a:t>- ~ $184,600</a:t>
            </a:r>
          </a:p>
          <a:p>
            <a:pPr marL="380981" indent="-38098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Bodoni MT" panose="02070603080606020203" pitchFamily="18" charset="0"/>
              </a:rPr>
              <a:t>Mobilization: $19,000</a:t>
            </a:r>
          </a:p>
          <a:p>
            <a:pPr marL="380981" indent="-38098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Bodoni MT" panose="02070603080606020203" pitchFamily="18" charset="0"/>
              </a:rPr>
              <a:t>Processing software: $12,922</a:t>
            </a:r>
          </a:p>
          <a:p>
            <a:pPr marL="380981" indent="-38098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Bodoni MT" panose="02070603080606020203" pitchFamily="18" charset="0"/>
              </a:rPr>
              <a:t>Delivery time: ≤ 1 </a:t>
            </a:r>
            <a:r>
              <a:rPr lang="en-US" sz="1800" dirty="0" smtClean="0">
                <a:latin typeface="Bodoni MT" panose="02070603080606020203" pitchFamily="18" charset="0"/>
              </a:rPr>
              <a:t>month</a:t>
            </a:r>
            <a:endParaRPr lang="en-US" sz="1800" dirty="0">
              <a:latin typeface="Bodoni MT" panose="020706030806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0742" y="112836"/>
            <a:ext cx="626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MT" panose="02070603080606020203" pitchFamily="18" charset="0"/>
              </a:rPr>
              <a:t>HTEM : Speed and </a:t>
            </a:r>
            <a:r>
              <a:rPr lang="en-US" sz="2400" dirty="0" smtClean="0">
                <a:latin typeface="Bodoni MT" panose="02070603080606020203" pitchFamily="18" charset="0"/>
              </a:rPr>
              <a:t>Cost, Denmark Example </a:t>
            </a:r>
            <a:endParaRPr lang="en-US" sz="2400" dirty="0">
              <a:latin typeface="Bodoni MT" panose="020706030806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7359" y="5819625"/>
            <a:ext cx="24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doni MT" panose="02070603080606020203" pitchFamily="18" charset="0"/>
              </a:rPr>
              <a:t>	</a:t>
            </a:r>
            <a:r>
              <a:rPr lang="en-US" b="1" u="sng" dirty="0">
                <a:latin typeface="Bodoni MT" panose="02070603080606020203" pitchFamily="18" charset="0"/>
              </a:rPr>
              <a:t>Total ~ $</a:t>
            </a:r>
            <a:r>
              <a:rPr lang="en-US" b="1" u="sng" dirty="0" smtClean="0">
                <a:latin typeface="Bodoni MT" panose="02070603080606020203" pitchFamily="18" charset="0"/>
              </a:rPr>
              <a:t>216,000</a:t>
            </a:r>
            <a:endParaRPr lang="en-US" b="1" u="sng" dirty="0">
              <a:latin typeface="Bodoni MT" panose="020706030806060202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942" y="138236"/>
            <a:ext cx="6993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MT" panose="02070603080606020203" pitchFamily="18" charset="0"/>
              </a:rPr>
              <a:t>HTEM : Speed and </a:t>
            </a:r>
            <a:r>
              <a:rPr lang="en-US" sz="2400" dirty="0" smtClean="0">
                <a:latin typeface="Bodoni MT" panose="02070603080606020203" pitchFamily="18" charset="0"/>
              </a:rPr>
              <a:t>Cost, Lake Michigan Example </a:t>
            </a:r>
            <a:endParaRPr lang="en-US" sz="2400" dirty="0">
              <a:latin typeface="Bodoni MT" panose="02070603080606020203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3529" y="639920"/>
            <a:ext cx="3295462" cy="6058456"/>
            <a:chOff x="1874067" y="639925"/>
            <a:chExt cx="3295462" cy="6058456"/>
          </a:xfrm>
        </p:grpSpPr>
        <p:pic>
          <p:nvPicPr>
            <p:cNvPr id="4" name="Picture 3" descr="Test.jpg"/>
            <p:cNvPicPr>
              <a:picLocks noChangeAspect="1"/>
            </p:cNvPicPr>
            <p:nvPr/>
          </p:nvPicPr>
          <p:blipFill>
            <a:blip r:embed="rId2"/>
            <a:srcRect l="6238" r="61980"/>
            <a:stretch>
              <a:fillRect/>
            </a:stretch>
          </p:blipFill>
          <p:spPr>
            <a:xfrm>
              <a:off x="1874067" y="639925"/>
              <a:ext cx="3295462" cy="6058456"/>
            </a:xfrm>
            <a:prstGeom prst="rect">
              <a:avLst/>
            </a:prstGeom>
          </p:spPr>
        </p:pic>
        <p:sp>
          <p:nvSpPr>
            <p:cNvPr id="5" name="Text Box 3"/>
            <p:cNvSpPr txBox="1"/>
            <p:nvPr/>
          </p:nvSpPr>
          <p:spPr>
            <a:xfrm>
              <a:off x="4103222" y="768784"/>
              <a:ext cx="744449" cy="30099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dirty="0">
                  <a:solidFill>
                    <a:srgbClr val="FFFFFF"/>
                  </a:solidFill>
                  <a:effectLst/>
                  <a:latin typeface="Corbel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WISCONSIN</a:t>
              </a:r>
              <a:endParaRPr lang="en-US" sz="1100" dirty="0">
                <a:effectLst/>
                <a:latin typeface="Corbel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4"/>
            <p:cNvSpPr txBox="1"/>
            <p:nvPr/>
          </p:nvSpPr>
          <p:spPr>
            <a:xfrm>
              <a:off x="4108319" y="2604354"/>
              <a:ext cx="739352" cy="30099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dirty="0">
                  <a:solidFill>
                    <a:srgbClr val="FFFFFF"/>
                  </a:solidFill>
                  <a:effectLst/>
                  <a:latin typeface="Corbel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ILLINOIS</a:t>
              </a:r>
              <a:endParaRPr lang="en-US" sz="1100" dirty="0">
                <a:effectLst/>
                <a:latin typeface="Corbel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5"/>
            <p:cNvSpPr txBox="1"/>
            <p:nvPr/>
          </p:nvSpPr>
          <p:spPr>
            <a:xfrm>
              <a:off x="4464452" y="6198636"/>
              <a:ext cx="603120" cy="30099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dirty="0">
                  <a:solidFill>
                    <a:srgbClr val="FFFFFF"/>
                  </a:solidFill>
                  <a:effectLst/>
                  <a:latin typeface="Corbel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INDIANA</a:t>
              </a:r>
              <a:endParaRPr lang="en-US" sz="1100" dirty="0">
                <a:effectLst/>
                <a:latin typeface="Corbel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89688" y="1202618"/>
            <a:ext cx="2600934" cy="2760899"/>
            <a:chOff x="5346779" y="639920"/>
            <a:chExt cx="2600934" cy="2760899"/>
          </a:xfrm>
        </p:grpSpPr>
        <p:pic>
          <p:nvPicPr>
            <p:cNvPr id="9" name="Picture 8" descr="Test.jpg"/>
            <p:cNvPicPr>
              <a:picLocks noChangeAspect="1"/>
            </p:cNvPicPr>
            <p:nvPr/>
          </p:nvPicPr>
          <p:blipFill rotWithShape="1">
            <a:blip r:embed="rId3"/>
            <a:srcRect l="27292" t="1895" r="38400" b="35777"/>
            <a:stretch/>
          </p:blipFill>
          <p:spPr>
            <a:xfrm>
              <a:off x="5346779" y="639920"/>
              <a:ext cx="2600934" cy="27608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63237" y="2477848"/>
              <a:ext cx="734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Corbel" pitchFamily="34" charset="0"/>
                </a:rPr>
                <a:t>Chicago</a:t>
              </a:r>
              <a:endParaRPr lang="en-US" sz="1200" b="1" dirty="0">
                <a:solidFill>
                  <a:schemeClr val="bg1"/>
                </a:solidFill>
                <a:latin typeface="Corbe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47776" y="1079919"/>
            <a:ext cx="2098945" cy="2510727"/>
            <a:chOff x="5626510" y="3545102"/>
            <a:chExt cx="2098945" cy="25107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30792" t="5811" r="24871" b="17966"/>
            <a:stretch/>
          </p:blipFill>
          <p:spPr>
            <a:xfrm>
              <a:off x="5626510" y="3545102"/>
              <a:ext cx="2098945" cy="251072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788748" y="4523466"/>
              <a:ext cx="5036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Corbel" pitchFamily="34" charset="0"/>
                </a:rPr>
                <a:t>ISBP</a:t>
              </a:r>
              <a:endParaRPr lang="en-US" sz="1200" b="1" dirty="0">
                <a:solidFill>
                  <a:schemeClr val="bg1"/>
                </a:solidFill>
                <a:latin typeface="Corbe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175175" y="4436065"/>
            <a:ext cx="4736121" cy="13157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80981" indent="-38098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Bodoni MT" panose="02070603080606020203" pitchFamily="18" charset="0"/>
              </a:rPr>
              <a:t>Data collection: </a:t>
            </a:r>
            <a:r>
              <a:rPr lang="en-US" dirty="0" smtClean="0">
                <a:latin typeface="Bodoni MT" panose="02070603080606020203" pitchFamily="18" charset="0"/>
              </a:rPr>
              <a:t>640</a:t>
            </a:r>
            <a:r>
              <a:rPr lang="en-US" sz="1800" dirty="0" smtClean="0">
                <a:latin typeface="Bodoni MT" panose="02070603080606020203" pitchFamily="18" charset="0"/>
              </a:rPr>
              <a:t> </a:t>
            </a:r>
            <a:r>
              <a:rPr lang="en-US" sz="1800" dirty="0">
                <a:latin typeface="Bodoni MT" panose="02070603080606020203" pitchFamily="18" charset="0"/>
              </a:rPr>
              <a:t>line </a:t>
            </a:r>
            <a:r>
              <a:rPr lang="en-US" dirty="0" smtClean="0">
                <a:latin typeface="Bodoni MT" panose="02070603080606020203" pitchFamily="18" charset="0"/>
              </a:rPr>
              <a:t>mi</a:t>
            </a:r>
            <a:r>
              <a:rPr lang="en-US" sz="1800" dirty="0" smtClean="0">
                <a:latin typeface="Bodoni MT" panose="02070603080606020203" pitchFamily="18" charset="0"/>
              </a:rPr>
              <a:t> </a:t>
            </a:r>
            <a:r>
              <a:rPr lang="en-US" sz="1800" dirty="0">
                <a:latin typeface="Bodoni MT" panose="02070603080606020203" pitchFamily="18" charset="0"/>
              </a:rPr>
              <a:t>- ~ $</a:t>
            </a:r>
            <a:r>
              <a:rPr lang="en-US" sz="1800" dirty="0" smtClean="0">
                <a:latin typeface="Bodoni MT" panose="02070603080606020203" pitchFamily="18" charset="0"/>
              </a:rPr>
              <a:t>170,000</a:t>
            </a:r>
            <a:endParaRPr lang="en-US" sz="1800" dirty="0">
              <a:latin typeface="Bodoni MT" panose="02070603080606020203" pitchFamily="18" charset="0"/>
            </a:endParaRPr>
          </a:p>
          <a:p>
            <a:pPr marL="380981" indent="-38098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Bodoni MT" panose="02070603080606020203" pitchFamily="18" charset="0"/>
              </a:rPr>
              <a:t>Mobilization: $</a:t>
            </a:r>
            <a:r>
              <a:rPr lang="en-US" sz="1800" dirty="0" smtClean="0">
                <a:latin typeface="Bodoni MT" panose="02070603080606020203" pitchFamily="18" charset="0"/>
              </a:rPr>
              <a:t>19,000</a:t>
            </a:r>
            <a:endParaRPr lang="en-US" sz="1800" dirty="0">
              <a:latin typeface="Bodoni MT" panose="02070603080606020203" pitchFamily="18" charset="0"/>
            </a:endParaRPr>
          </a:p>
          <a:p>
            <a:pPr marL="380981" indent="-38098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Bodoni MT" panose="02070603080606020203" pitchFamily="18" charset="0"/>
              </a:rPr>
              <a:t>Delivery time: </a:t>
            </a:r>
            <a:r>
              <a:rPr lang="en-US" dirty="0" smtClean="0">
                <a:latin typeface="Bodoni MT" panose="02070603080606020203" pitchFamily="18" charset="0"/>
              </a:rPr>
              <a:t>months</a:t>
            </a:r>
            <a:endParaRPr lang="en-US" sz="1800" dirty="0">
              <a:latin typeface="Bodoni MT" panose="020706030806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9752" y="5829300"/>
            <a:ext cx="24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doni MT" panose="02070603080606020203" pitchFamily="18" charset="0"/>
              </a:rPr>
              <a:t>	</a:t>
            </a:r>
            <a:r>
              <a:rPr lang="en-US" b="1" u="sng" dirty="0">
                <a:latin typeface="Bodoni MT" panose="02070603080606020203" pitchFamily="18" charset="0"/>
              </a:rPr>
              <a:t>Total ~ </a:t>
            </a:r>
            <a:r>
              <a:rPr lang="en-US" b="1" u="sng" dirty="0" smtClean="0">
                <a:latin typeface="Bodoni MT" panose="02070603080606020203" pitchFamily="18" charset="0"/>
              </a:rPr>
              <a:t>$190,000</a:t>
            </a:r>
            <a:endParaRPr lang="en-US" b="1" u="sng" dirty="0">
              <a:latin typeface="Bodoni MT" panose="02070603080606020203" pitchFamily="18" charset="0"/>
            </a:endParaRPr>
          </a:p>
          <a:p>
            <a:endParaRPr lang="en-US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024688" y="3684562"/>
            <a:ext cx="2388812" cy="38028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lIns="92075" tIns="46037" rIns="92075" bIns="46037">
            <a:spAutoFit/>
          </a:bodyPr>
          <a:lstStyle>
            <a:lvl1pPr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b="1">
                <a:solidFill>
                  <a:schemeClr val="bg2"/>
                </a:solidFill>
                <a:latin typeface="Futura Medium" pitchFamily="34" charset="0"/>
              </a:defRPr>
            </a:lvl1pPr>
            <a:lvl2pPr marL="742950" indent="-285750">
              <a:spcAft>
                <a:spcPct val="25000"/>
              </a:spcAft>
              <a:buClr>
                <a:schemeClr val="bg2"/>
              </a:buClr>
              <a:buSzPct val="75000"/>
              <a:buChar char="•"/>
              <a:defRPr kumimoji="1">
                <a:solidFill>
                  <a:schemeClr val="bg2"/>
                </a:solidFill>
                <a:latin typeface="Futura Medium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Symbol" panose="05050102010706020507" pitchFamily="18" charset="2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200">
                <a:solidFill>
                  <a:schemeClr val="bg2"/>
                </a:solidFill>
                <a:latin typeface="Futura Medium" pitchFamily="34" charset="0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da-DK" sz="186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640 mi </a:t>
            </a:r>
            <a:r>
              <a:rPr lang="en-US" altLang="da-DK" sz="186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in </a:t>
            </a:r>
            <a:r>
              <a:rPr lang="en-US" altLang="da-DK" sz="186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3 days</a:t>
            </a:r>
            <a:endParaRPr lang="en-US" altLang="da-DK" sz="186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06" t="16986" r="17780" b="27851"/>
          <a:stretch/>
        </p:blipFill>
        <p:spPr>
          <a:xfrm>
            <a:off x="657698" y="862094"/>
            <a:ext cx="8047555" cy="4547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2600" y="5458548"/>
            <a:ext cx="397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25-35 mi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= ~$100,000-120,000 (Southern IL)</a:t>
            </a:r>
            <a:endParaRPr lang="en-US" sz="16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3344840" y="5124115"/>
            <a:ext cx="324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Previous project estimates/costs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1500" y="5776048"/>
            <a:ext cx="396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 mi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= ~$190,000  (Lake Michigan Coast, IL)</a:t>
            </a:r>
            <a:endParaRPr lang="en-US" sz="16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984500" y="6117916"/>
            <a:ext cx="386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~80 mi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= ~$216,000  (Denmark near Arhus)</a:t>
            </a:r>
            <a:endParaRPr lang="en-US" sz="16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3111500" y="182026"/>
            <a:ext cx="3103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Relative Cost Model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926" t="11033" r="5875" b="13960"/>
          <a:stretch/>
        </p:blipFill>
        <p:spPr>
          <a:xfrm>
            <a:off x="204111" y="124743"/>
            <a:ext cx="8833579" cy="5984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794" t="33654" r="7735" b="43924"/>
          <a:stretch/>
        </p:blipFill>
        <p:spPr>
          <a:xfrm>
            <a:off x="283491" y="4898976"/>
            <a:ext cx="8626146" cy="1959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8307" y="0"/>
            <a:ext cx="6187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Mahomet Aquifer Cost Estimate Example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8443" t="11034" r="25221" b="13960"/>
          <a:stretch/>
        </p:blipFill>
        <p:spPr>
          <a:xfrm>
            <a:off x="6479751" y="2581997"/>
            <a:ext cx="2664249" cy="3437332"/>
          </a:xfrm>
          <a:prstGeom prst="rect">
            <a:avLst/>
          </a:prstGeom>
        </p:spPr>
      </p:pic>
      <p:sp>
        <p:nvSpPr>
          <p:cNvPr id="2" name="Text Placeholder 4"/>
          <p:cNvSpPr txBox="1">
            <a:spLocks/>
          </p:cNvSpPr>
          <p:nvPr/>
        </p:nvSpPr>
        <p:spPr>
          <a:xfrm>
            <a:off x="142743" y="677336"/>
            <a:ext cx="8063096" cy="563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latin typeface="Bodoni MT" panose="02070603080606020203" pitchFamily="18" charset="0"/>
            </a:endParaRPr>
          </a:p>
          <a:p>
            <a:pPr marL="285750" indent="-285750"/>
            <a:r>
              <a:rPr lang="en-US" sz="2000" dirty="0" smtClean="0">
                <a:latin typeface="Bodoni MT" panose="02070603080606020203" pitchFamily="18" charset="0"/>
              </a:rPr>
              <a:t>Benefits</a:t>
            </a:r>
          </a:p>
          <a:p>
            <a:pPr marL="742950" lvl="1" indent="-285750"/>
            <a:r>
              <a:rPr lang="en-US" sz="2000" b="1" dirty="0" smtClean="0">
                <a:latin typeface="Bodoni MT" panose="02070603080606020203" pitchFamily="18" charset="0"/>
              </a:rPr>
              <a:t>High density, rapid</a:t>
            </a:r>
            <a:r>
              <a:rPr lang="en-US" sz="2000" dirty="0" smtClean="0">
                <a:latin typeface="Bodoni MT" panose="02070603080606020203" pitchFamily="18" charset="0"/>
              </a:rPr>
              <a:t> data acquisition </a:t>
            </a:r>
          </a:p>
          <a:p>
            <a:pPr marL="742950" lvl="1" indent="-285750"/>
            <a:r>
              <a:rPr lang="en-US" sz="2000" b="1" dirty="0" smtClean="0">
                <a:solidFill>
                  <a:srgbClr val="000000"/>
                </a:solidFill>
                <a:latin typeface="Bodoni MT" panose="02070603080606020203" pitchFamily="18" charset="0"/>
              </a:rPr>
              <a:t>Immediate</a:t>
            </a:r>
            <a:r>
              <a:rPr lang="en-US" sz="2000" dirty="0" smtClean="0">
                <a:latin typeface="Bodoni MT" panose="02070603080606020203" pitchFamily="18" charset="0"/>
              </a:rPr>
              <a:t> recognition of new geologic dimensions/framework</a:t>
            </a:r>
          </a:p>
          <a:p>
            <a:pPr marL="742950" lvl="1" indent="-285750"/>
            <a:r>
              <a:rPr lang="en-US" sz="2000" dirty="0" smtClean="0">
                <a:latin typeface="Bodoni MT" panose="02070603080606020203" pitchFamily="18" charset="0"/>
              </a:rPr>
              <a:t>Improve bedrock surface elevation maps/discover new information</a:t>
            </a:r>
          </a:p>
          <a:p>
            <a:pPr marL="285750" indent="-285750"/>
            <a:r>
              <a:rPr lang="en-US" sz="2000" dirty="0">
                <a:latin typeface="Bodoni MT" panose="02070603080606020203" pitchFamily="18" charset="0"/>
              </a:rPr>
              <a:t>L</a:t>
            </a:r>
            <a:r>
              <a:rPr lang="en-US" sz="2000" dirty="0" smtClean="0">
                <a:latin typeface="Bodoni MT" panose="02070603080606020203" pitchFamily="18" charset="0"/>
              </a:rPr>
              <a:t>imitations</a:t>
            </a:r>
          </a:p>
          <a:p>
            <a:pPr marL="742950" lvl="1" indent="-285750"/>
            <a:r>
              <a:rPr lang="en-US" sz="2000" b="1" dirty="0" smtClean="0">
                <a:latin typeface="Bodoni MT" panose="02070603080606020203" pitchFamily="18" charset="0"/>
              </a:rPr>
              <a:t>FAA</a:t>
            </a:r>
            <a:r>
              <a:rPr lang="en-US" sz="2000" dirty="0" smtClean="0">
                <a:latin typeface="Bodoni MT" panose="02070603080606020203" pitchFamily="18" charset="0"/>
              </a:rPr>
              <a:t> limitations (roads, buildings, humans)</a:t>
            </a:r>
          </a:p>
          <a:p>
            <a:pPr marL="742950" lvl="1" indent="-285750"/>
            <a:r>
              <a:rPr lang="en-US" sz="2000" dirty="0" smtClean="0">
                <a:latin typeface="Bodoni MT" panose="02070603080606020203" pitchFamily="18" charset="0"/>
              </a:rPr>
              <a:t>Electrical disturbances (city centers, power lines)</a:t>
            </a:r>
          </a:p>
          <a:p>
            <a:pPr marL="285750" indent="-285750"/>
            <a:r>
              <a:rPr lang="en-US" sz="2000" dirty="0">
                <a:latin typeface="Bodoni MT" panose="02070603080606020203" pitchFamily="18" charset="0"/>
              </a:rPr>
              <a:t>O</a:t>
            </a:r>
            <a:r>
              <a:rPr lang="en-US" sz="2000" dirty="0" smtClean="0">
                <a:latin typeface="Bodoni MT" panose="02070603080606020203" pitchFamily="18" charset="0"/>
              </a:rPr>
              <a:t>bjectives</a:t>
            </a:r>
          </a:p>
          <a:p>
            <a:pPr marL="742950" lvl="1" indent="-285750"/>
            <a:r>
              <a:rPr lang="en-US" sz="2000" dirty="0">
                <a:latin typeface="Bodoni MT" panose="02070603080606020203" pitchFamily="18" charset="0"/>
              </a:rPr>
              <a:t>Move beyond information </a:t>
            </a:r>
            <a:r>
              <a:rPr lang="en-US" sz="2000" b="1" dirty="0" smtClean="0">
                <a:latin typeface="Bodoni MT" panose="02070603080606020203" pitchFamily="18" charset="0"/>
              </a:rPr>
              <a:t>thresholds</a:t>
            </a:r>
          </a:p>
          <a:p>
            <a:pPr marL="742950" lvl="1" indent="-285750"/>
            <a:r>
              <a:rPr lang="en-US" sz="2000" dirty="0" smtClean="0">
                <a:latin typeface="Bodoni MT" panose="02070603080606020203" pitchFamily="18" charset="0"/>
              </a:rPr>
              <a:t>Fill in information gaps, “connect the dots”</a:t>
            </a:r>
          </a:p>
          <a:p>
            <a:pPr marL="742950" lvl="1" indent="-285750"/>
            <a:r>
              <a:rPr lang="en-US" sz="2000" b="1" dirty="0" smtClean="0">
                <a:latin typeface="Bodoni MT" panose="02070603080606020203" pitchFamily="18" charset="0"/>
              </a:rPr>
              <a:t>Integrate into groundwater modeling </a:t>
            </a:r>
            <a:r>
              <a:rPr lang="en-US" sz="2000" dirty="0" smtClean="0">
                <a:latin typeface="Bodoni MT" panose="02070603080606020203" pitchFamily="18" charset="0"/>
              </a:rPr>
              <a:t>strategies</a:t>
            </a:r>
          </a:p>
          <a:p>
            <a:pPr marL="742950" lvl="1" indent="-285750"/>
            <a:r>
              <a:rPr lang="en-US" sz="2000" dirty="0">
                <a:latin typeface="Bodoni MT" panose="02070603080606020203" pitchFamily="18" charset="0"/>
              </a:rPr>
              <a:t>Focus priorities </a:t>
            </a:r>
            <a:endParaRPr lang="en-US" sz="2000" dirty="0" smtClean="0">
              <a:latin typeface="Bodoni MT" panose="02070603080606020203" pitchFamily="18" charset="0"/>
            </a:endParaRPr>
          </a:p>
          <a:p>
            <a:pPr marL="742950" lvl="1" indent="-285750"/>
            <a:r>
              <a:rPr lang="en-US" sz="2000" dirty="0" smtClean="0">
                <a:latin typeface="Bodoni MT" panose="02070603080606020203" pitchFamily="18" charset="0"/>
              </a:rPr>
              <a:t>Greatly increase </a:t>
            </a:r>
            <a:r>
              <a:rPr lang="en-US" sz="2000" b="1" dirty="0" smtClean="0">
                <a:latin typeface="Bodoni MT" panose="02070603080606020203" pitchFamily="18" charset="0"/>
              </a:rPr>
              <a:t>confidence</a:t>
            </a:r>
            <a:r>
              <a:rPr lang="en-US" sz="2000" dirty="0" smtClean="0">
                <a:latin typeface="Bodoni MT" panose="02070603080606020203" pitchFamily="18" charset="0"/>
              </a:rPr>
              <a:t> in decision making</a:t>
            </a:r>
          </a:p>
          <a:p>
            <a:pPr marL="742950" lvl="1" indent="-285750"/>
            <a:endParaRPr lang="en-US" sz="2000" dirty="0">
              <a:latin typeface="Bodoni MT" panose="02070603080606020203" pitchFamily="18" charset="0"/>
            </a:endParaRPr>
          </a:p>
          <a:p>
            <a:pPr marL="742950" lvl="1" indent="-285750"/>
            <a:endParaRPr lang="en-US" sz="2000" dirty="0" smtClean="0">
              <a:latin typeface="Bodoni MT" panose="02070603080606020203" pitchFamily="18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Bodoni MT" panose="020706030806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9340" y="287867"/>
            <a:ext cx="598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Summary of Mapping Vision with HTEM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18534" y="466728"/>
            <a:ext cx="4978400" cy="1412872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3600" b="0" dirty="0" smtClean="0"/>
              <a:t>Contact information</a:t>
            </a:r>
            <a:br>
              <a:rPr lang="en-US" sz="3600" b="0" dirty="0" smtClean="0"/>
            </a:br>
            <a:endParaRPr lang="en-US" sz="3600" b="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0483" y="2164292"/>
            <a:ext cx="4684184" cy="403330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Kisa</a:t>
            </a:r>
            <a:r>
              <a:rPr lang="en-US" sz="2000" dirty="0" smtClean="0"/>
              <a:t> </a:t>
            </a:r>
            <a:r>
              <a:rPr lang="en-US" sz="2000" dirty="0" err="1" smtClean="0"/>
              <a:t>Mwakanyamale</a:t>
            </a:r>
            <a:endParaRPr lang="en-US" sz="2000" dirty="0" smtClean="0"/>
          </a:p>
          <a:p>
            <a:pPr lvl="1"/>
            <a:r>
              <a:rPr lang="en-US" sz="1600" dirty="0" smtClean="0"/>
              <a:t>Geophysicist, ISGS</a:t>
            </a:r>
          </a:p>
          <a:p>
            <a:pPr lvl="1"/>
            <a:r>
              <a:rPr lang="en-US" sz="1600" dirty="0" smtClean="0">
                <a:hlinkClick r:id="rId2"/>
              </a:rPr>
              <a:t>kemwaks@illinois.edu</a:t>
            </a:r>
            <a:endParaRPr lang="en-US" sz="1600" dirty="0" smtClean="0"/>
          </a:p>
          <a:p>
            <a:r>
              <a:rPr lang="en-US" sz="2000" dirty="0" smtClean="0"/>
              <a:t>Jason Thomason</a:t>
            </a:r>
          </a:p>
          <a:p>
            <a:pPr lvl="1"/>
            <a:r>
              <a:rPr lang="en-US" sz="1600" dirty="0" smtClean="0"/>
              <a:t>Geologist, ISGS</a:t>
            </a:r>
            <a:endParaRPr lang="en-US" sz="1200" dirty="0" smtClean="0"/>
          </a:p>
          <a:p>
            <a:pPr lvl="1"/>
            <a:r>
              <a:rPr lang="en-US" sz="1600" dirty="0" smtClean="0">
                <a:hlinkClick r:id="rId3"/>
              </a:rPr>
              <a:t>jthomaso@illinois.edu</a:t>
            </a:r>
            <a:endParaRPr lang="en-US" sz="1600" dirty="0" smtClean="0"/>
          </a:p>
          <a:p>
            <a:r>
              <a:rPr lang="en-US" sz="2000" dirty="0" smtClean="0"/>
              <a:t>Steve Brown</a:t>
            </a:r>
          </a:p>
          <a:p>
            <a:pPr lvl="1"/>
            <a:r>
              <a:rPr lang="en-US" sz="1600" dirty="0" smtClean="0"/>
              <a:t>Chief Scientist, ISGS</a:t>
            </a:r>
          </a:p>
          <a:p>
            <a:pPr lvl="1"/>
            <a:r>
              <a:rPr lang="en-US" sz="1600" dirty="0" smtClean="0">
                <a:hlinkClick r:id="rId4"/>
              </a:rPr>
              <a:t>steebrow@illinois.edu</a:t>
            </a:r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endParaRPr lang="en-US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85" y="439021"/>
            <a:ext cx="3431596" cy="58296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667" y="5350933"/>
            <a:ext cx="299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ISGS website</a:t>
            </a:r>
          </a:p>
          <a:p>
            <a:r>
              <a:rPr lang="en-US" dirty="0">
                <a:hlinkClick r:id="rId6"/>
              </a:rPr>
              <a:t>http:/</a:t>
            </a:r>
            <a:r>
              <a:rPr lang="en-US" dirty="0" smtClean="0">
                <a:hlinkClick r:id="rId6"/>
              </a:rPr>
              <a:t>/www.isgs.illinois.edu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8443" t="11034" r="25221" b="13960"/>
          <a:stretch/>
        </p:blipFill>
        <p:spPr>
          <a:xfrm>
            <a:off x="586951" y="228668"/>
            <a:ext cx="4713182" cy="6080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337" y="2898775"/>
            <a:ext cx="119062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337" y="4695825"/>
            <a:ext cx="1190625" cy="1428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19962" y="3340100"/>
            <a:ext cx="1869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Kisa Mwakanyamale</a:t>
            </a:r>
          </a:p>
          <a:p>
            <a:r>
              <a:rPr lang="en-US" sz="1600" dirty="0" smtClean="0"/>
              <a:t>Geophysicist, ISGS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319961" y="5117812"/>
            <a:ext cx="1823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Steve Brown</a:t>
            </a:r>
          </a:p>
          <a:p>
            <a:r>
              <a:rPr lang="en-US" sz="1600" dirty="0" smtClean="0"/>
              <a:t>Chief Scientist, ISGS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863600"/>
            <a:ext cx="3758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Illinois State Geological Survey (ISGS)</a:t>
            </a:r>
          </a:p>
          <a:p>
            <a:r>
              <a:rPr lang="en-US" dirty="0" smtClean="0"/>
              <a:t>Publication from February, 2018</a:t>
            </a:r>
          </a:p>
          <a:p>
            <a:endParaRPr lang="en-US" dirty="0"/>
          </a:p>
          <a:p>
            <a:r>
              <a:rPr lang="en-US" dirty="0" smtClean="0"/>
              <a:t>New vision of aquifer mapping at ISGS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Down Arrow 1"/>
          <p:cNvSpPr/>
          <p:nvPr/>
        </p:nvSpPr>
        <p:spPr>
          <a:xfrm rot="5553437">
            <a:off x="3984097" y="2457509"/>
            <a:ext cx="3882483" cy="2549766"/>
          </a:xfrm>
          <a:prstGeom prst="curvedDownArrow">
            <a:avLst/>
          </a:prstGeom>
          <a:gradFill flip="none" rotWithShape="1">
            <a:gsLst>
              <a:gs pos="0">
                <a:schemeClr val="accent5">
                  <a:tint val="67000"/>
                  <a:satMod val="105000"/>
                  <a:lumMod val="110000"/>
                  <a:alpha val="20000"/>
                </a:schemeClr>
              </a:gs>
              <a:gs pos="50000">
                <a:schemeClr val="accent5">
                  <a:tint val="73000"/>
                  <a:satMod val="103000"/>
                  <a:lumMod val="105000"/>
                  <a:alpha val="20000"/>
                </a:schemeClr>
              </a:gs>
              <a:gs pos="100000">
                <a:schemeClr val="accent5">
                  <a:tint val="81000"/>
                  <a:satMod val="109000"/>
                  <a:lumMod val="105000"/>
                  <a:alpha val="2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Down Arrow 2"/>
          <p:cNvSpPr/>
          <p:nvPr/>
        </p:nvSpPr>
        <p:spPr>
          <a:xfrm rot="16200000">
            <a:off x="1231925" y="2181619"/>
            <a:ext cx="3882485" cy="2549766"/>
          </a:xfrm>
          <a:prstGeom prst="curvedDownArrow">
            <a:avLst/>
          </a:prstGeom>
          <a:gradFill flip="none" rotWithShape="1">
            <a:gsLst>
              <a:gs pos="0">
                <a:schemeClr val="accent5">
                  <a:tint val="67000"/>
                  <a:satMod val="105000"/>
                  <a:lumMod val="110000"/>
                  <a:alpha val="22000"/>
                </a:schemeClr>
              </a:gs>
              <a:gs pos="50000">
                <a:schemeClr val="accent5">
                  <a:tint val="73000"/>
                  <a:satMod val="103000"/>
                  <a:lumMod val="105000"/>
                  <a:alpha val="22000"/>
                </a:schemeClr>
              </a:gs>
              <a:gs pos="100000">
                <a:schemeClr val="accent5">
                  <a:tint val="81000"/>
                  <a:satMod val="109000"/>
                  <a:lumMod val="105000"/>
                  <a:alpha val="22000"/>
                </a:schemeClr>
              </a:gs>
            </a:gsLst>
            <a:lin ang="5400000" scaled="0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79879" y="878996"/>
            <a:ext cx="8063096" cy="5819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 smtClean="0">
                <a:latin typeface="Bodoni MT" panose="02070603080606020203" pitchFamily="18" charset="0"/>
              </a:rPr>
              <a:t>Mahomet Aquifer Workshop- June 2017- UIUC</a:t>
            </a:r>
          </a:p>
          <a:p>
            <a:pPr marL="285750" indent="-285750"/>
            <a:r>
              <a:rPr lang="en-US" dirty="0" smtClean="0">
                <a:latin typeface="Bodoni MT" panose="02070603080606020203" pitchFamily="18" charset="0"/>
              </a:rPr>
              <a:t>Summary</a:t>
            </a:r>
          </a:p>
          <a:p>
            <a:pPr marL="742950" lvl="1" indent="-285750"/>
            <a:r>
              <a:rPr lang="en-US" dirty="0" smtClean="0">
                <a:latin typeface="Bodoni MT" panose="02070603080606020203" pitchFamily="18" charset="0"/>
              </a:rPr>
              <a:t>Identify/Revisit Stakeholder Needs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Water Quantity “How much?”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Recharge “Where does it happen?”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Water Quality “How do we protect it?”</a:t>
            </a:r>
          </a:p>
          <a:p>
            <a:pPr marL="742950" lvl="1" indent="-285750"/>
            <a:r>
              <a:rPr lang="en-US" dirty="0" smtClean="0">
                <a:latin typeface="Bodoni MT" panose="02070603080606020203" pitchFamily="18" charset="0"/>
              </a:rPr>
              <a:t>Science Research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New geologic mapping strategies-ISGS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New groundwater modeling strategies-ISWS</a:t>
            </a:r>
          </a:p>
          <a:p>
            <a:pPr marL="742950" lvl="1" indent="-285750"/>
            <a:r>
              <a:rPr lang="en-US" dirty="0" smtClean="0">
                <a:latin typeface="Bodoni MT" panose="02070603080606020203" pitchFamily="18" charset="0"/>
              </a:rPr>
              <a:t>Communicate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Direct public engagement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Accessibility to information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Effective formats and tools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Information exchange community</a:t>
            </a:r>
          </a:p>
        </p:txBody>
      </p:sp>
      <p:sp>
        <p:nvSpPr>
          <p:cNvPr id="5" name="Oval 4"/>
          <p:cNvSpPr/>
          <p:nvPr/>
        </p:nvSpPr>
        <p:spPr>
          <a:xfrm>
            <a:off x="1075267" y="3577167"/>
            <a:ext cx="5715000" cy="48260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9602" y="2315635"/>
            <a:ext cx="3408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Information threshold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8067" y="3513667"/>
            <a:ext cx="1474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Innovate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398970" y="2909217"/>
            <a:ext cx="484632" cy="66042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41600" y="152400"/>
            <a:ext cx="4073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Why a new vision?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58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aron\Desktop\1149050_10151545816652477_143783983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73" y="109007"/>
            <a:ext cx="2659063" cy="35454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Glacial talk photos 1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581" y="3657599"/>
            <a:ext cx="4144819" cy="2706692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5695686" y="3539066"/>
            <a:ext cx="2296848" cy="2841979"/>
            <a:chOff x="5560218" y="3502167"/>
            <a:chExt cx="2471537" cy="3200612"/>
          </a:xfrm>
        </p:grpSpPr>
        <p:pic>
          <p:nvPicPr>
            <p:cNvPr id="4" name="Picture 2" descr="C:\Users\caron\Desktop\1173686_10151545816672477_270531170_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218" y="3502167"/>
              <a:ext cx="2440782" cy="32006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802905" y="4880834"/>
              <a:ext cx="2228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Non-aquifer material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3575" y="6319708"/>
              <a:ext cx="2228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Aquifer material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Text Placeholder 4"/>
          <p:cNvSpPr txBox="1">
            <a:spLocks/>
          </p:cNvSpPr>
          <p:nvPr/>
        </p:nvSpPr>
        <p:spPr>
          <a:xfrm>
            <a:off x="0" y="935889"/>
            <a:ext cx="6694100" cy="5819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 dirty="0" smtClean="0">
                <a:latin typeface="Bodoni MT" panose="02070603080606020203" pitchFamily="18" charset="0"/>
              </a:rPr>
              <a:t>Traditional Methods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Drilling/historical records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Sample analyses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1-D, 2-D </a:t>
            </a:r>
            <a:r>
              <a:rPr lang="en-US" dirty="0">
                <a:latin typeface="Bodoni MT" panose="02070603080606020203" pitchFamily="18" charset="0"/>
              </a:rPr>
              <a:t>g</a:t>
            </a:r>
            <a:r>
              <a:rPr lang="en-US" dirty="0" smtClean="0">
                <a:latin typeface="Bodoni MT" panose="02070603080606020203" pitchFamily="18" charset="0"/>
              </a:rPr>
              <a:t>eophysical imaging (ground-based)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Cross-section interpretation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Single county-scale 3-D mapping</a:t>
            </a:r>
            <a:r>
              <a:rPr lang="is-IS" dirty="0" smtClean="0">
                <a:latin typeface="Bodoni MT" panose="02070603080606020203" pitchFamily="18" charset="0"/>
              </a:rPr>
              <a:t>…4-5 years</a:t>
            </a:r>
            <a:endParaRPr lang="en-US" dirty="0" smtClean="0">
              <a:latin typeface="Bodoni MT" panose="020706030806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334" y="186266"/>
            <a:ext cx="5623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How do we map aquifers?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585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aron\Desktop\1149050_10151545816652477_143783983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73" y="109007"/>
            <a:ext cx="2659063" cy="35454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0" y="935889"/>
            <a:ext cx="6694100" cy="5819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 dirty="0" smtClean="0">
                <a:latin typeface="Bodoni MT" panose="02070603080606020203" pitchFamily="18" charset="0"/>
              </a:rPr>
              <a:t>Traditional Methods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Drilling/historical records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Sample analyses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1-D, 2-D </a:t>
            </a:r>
            <a:r>
              <a:rPr lang="en-US" dirty="0">
                <a:latin typeface="Bodoni MT" panose="02070603080606020203" pitchFamily="18" charset="0"/>
              </a:rPr>
              <a:t>g</a:t>
            </a:r>
            <a:r>
              <a:rPr lang="en-US" dirty="0" smtClean="0">
                <a:latin typeface="Bodoni MT" panose="02070603080606020203" pitchFamily="18" charset="0"/>
              </a:rPr>
              <a:t>eophysical imaging (ground-based)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Cross-section interpretation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Single county-scale 3-D mapping</a:t>
            </a:r>
            <a:r>
              <a:rPr lang="is-IS" dirty="0" smtClean="0">
                <a:latin typeface="Bodoni MT" panose="02070603080606020203" pitchFamily="18" charset="0"/>
              </a:rPr>
              <a:t>…4-5 years</a:t>
            </a:r>
            <a:endParaRPr lang="en-US" dirty="0" smtClean="0">
              <a:latin typeface="Bodoni MT" panose="020706030806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334" y="186266"/>
            <a:ext cx="5623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How do we map aquifers?</a:t>
            </a:r>
            <a:endParaRPr lang="en-US" sz="4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t="7135" r="1389" b="13574"/>
          <a:stretch/>
        </p:blipFill>
        <p:spPr bwMode="auto">
          <a:xfrm>
            <a:off x="159897" y="3539067"/>
            <a:ext cx="430591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693" t="33719" r="2309" b="36846"/>
          <a:stretch/>
        </p:blipFill>
        <p:spPr>
          <a:xfrm>
            <a:off x="3826932" y="5232400"/>
            <a:ext cx="5143717" cy="99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34604" y="182033"/>
            <a:ext cx="4641661" cy="3949700"/>
            <a:chOff x="4948306" y="65116"/>
            <a:chExt cx="3879826" cy="3809317"/>
          </a:xfrm>
        </p:grpSpPr>
        <p:pic>
          <p:nvPicPr>
            <p:cNvPr id="3" name="Picture 2" descr="Image result for illinois lake michigan coast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4" b="22537"/>
            <a:stretch/>
          </p:blipFill>
          <p:spPr bwMode="auto">
            <a:xfrm>
              <a:off x="4948306" y="1860076"/>
              <a:ext cx="3879826" cy="201435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306" y="65116"/>
              <a:ext cx="3879826" cy="2146636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453465" y="194733"/>
            <a:ext cx="4622800" cy="39243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0" y="935889"/>
            <a:ext cx="7505700" cy="5819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 dirty="0" smtClean="0">
                <a:latin typeface="Bodoni MT" panose="02070603080606020203" pitchFamily="18" charset="0"/>
              </a:rPr>
              <a:t>Traditional Methods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Drilling/historical records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Sample analyses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1-D, 2-D </a:t>
            </a:r>
            <a:r>
              <a:rPr lang="en-US" dirty="0">
                <a:latin typeface="Bodoni MT" panose="02070603080606020203" pitchFamily="18" charset="0"/>
              </a:rPr>
              <a:t>g</a:t>
            </a:r>
            <a:r>
              <a:rPr lang="en-US" dirty="0" smtClean="0">
                <a:latin typeface="Bodoni MT" panose="02070603080606020203" pitchFamily="18" charset="0"/>
              </a:rPr>
              <a:t>eophysical imaging (ground-based)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Cross-section interpretation</a:t>
            </a:r>
          </a:p>
          <a:p>
            <a:pPr marL="1200150" lvl="2" indent="-285750"/>
            <a:r>
              <a:rPr lang="en-US" dirty="0" smtClean="0">
                <a:latin typeface="Bodoni MT" panose="02070603080606020203" pitchFamily="18" charset="0"/>
              </a:rPr>
              <a:t>Single county-scale 3-D mapping</a:t>
            </a:r>
            <a:r>
              <a:rPr lang="is-IS" dirty="0" smtClean="0">
                <a:latin typeface="Bodoni MT" panose="02070603080606020203" pitchFamily="18" charset="0"/>
              </a:rPr>
              <a:t>…4-5 years</a:t>
            </a:r>
          </a:p>
          <a:p>
            <a:pPr marL="1200150" lvl="2" indent="-285750"/>
            <a:endParaRPr lang="is-IS" dirty="0">
              <a:latin typeface="Bodoni MT" panose="02070603080606020203" pitchFamily="18" charset="0"/>
            </a:endParaRPr>
          </a:p>
          <a:p>
            <a:pPr marL="914400" lvl="2" indent="0">
              <a:buNone/>
            </a:pPr>
            <a:endParaRPr lang="en-US" dirty="0" smtClean="0">
              <a:latin typeface="Bodoni MT" panose="02070603080606020203" pitchFamily="18" charset="0"/>
            </a:endParaRPr>
          </a:p>
          <a:p>
            <a:pPr marL="742950" lvl="1" indent="-285750"/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New Methods</a:t>
            </a:r>
          </a:p>
          <a:p>
            <a:pPr marL="1200150" lvl="2" indent="-285750"/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Airborne geophysics:  Helicopter-based Transient Electromagnetics  (HTEM)</a:t>
            </a:r>
          </a:p>
          <a:p>
            <a:pPr marL="1200150" lvl="2" indent="-285750"/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Efficient/targeted ground-based geophysics</a:t>
            </a:r>
          </a:p>
          <a:p>
            <a:pPr marL="1200150" lvl="2" indent="-285750"/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3D visualization</a:t>
            </a:r>
          </a:p>
          <a:p>
            <a:pPr marL="1200150" lvl="2" indent="-285750"/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Single county-scale 3-D mapping</a:t>
            </a:r>
            <a:r>
              <a:rPr lang="is-IS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…months?</a:t>
            </a:r>
            <a:endParaRPr lang="en-US" dirty="0" smtClean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334" y="186266"/>
            <a:ext cx="5623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How do we map aquifers?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33820" y="952450"/>
            <a:ext cx="5220456" cy="3001212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6747" lvl="1" indent="-380981">
              <a:lnSpc>
                <a:spcPct val="150000"/>
              </a:lnSpc>
              <a:spcBef>
                <a:spcPts val="667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latin typeface="Bodoni MT" panose="02070603080606020203" pitchFamily="18" charset="0"/>
              </a:rPr>
              <a:t>Deep penetration: ≤ 600 m (1968 </a:t>
            </a:r>
            <a:r>
              <a:rPr lang="en-US" sz="1600" dirty="0" err="1">
                <a:latin typeface="Bodoni MT" panose="02070603080606020203" pitchFamily="18" charset="0"/>
              </a:rPr>
              <a:t>ft</a:t>
            </a:r>
            <a:r>
              <a:rPr lang="en-US" sz="1600" dirty="0">
                <a:latin typeface="Bodoni MT" panose="02070603080606020203" pitchFamily="18" charset="0"/>
              </a:rPr>
              <a:t>)</a:t>
            </a:r>
          </a:p>
          <a:p>
            <a:pPr marL="1066747" lvl="1" indent="-380981">
              <a:lnSpc>
                <a:spcPct val="150000"/>
              </a:lnSpc>
              <a:spcBef>
                <a:spcPts val="667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latin typeface="Bodoni MT" panose="02070603080606020203" pitchFamily="18" charset="0"/>
              </a:rPr>
              <a:t>H</a:t>
            </a:r>
            <a:r>
              <a:rPr lang="en-US" sz="1600" dirty="0" smtClean="0">
                <a:latin typeface="Bodoni MT" panose="02070603080606020203" pitchFamily="18" charset="0"/>
              </a:rPr>
              <a:t>igh resolution for county/regional scale</a:t>
            </a:r>
            <a:endParaRPr lang="en-US" sz="1600" dirty="0">
              <a:latin typeface="Bodoni MT" panose="02070603080606020203" pitchFamily="18" charset="0"/>
            </a:endParaRPr>
          </a:p>
          <a:p>
            <a:pPr marL="1066747" lvl="1" indent="-380981">
              <a:lnSpc>
                <a:spcPct val="150000"/>
              </a:lnSpc>
              <a:spcBef>
                <a:spcPts val="667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Bodoni MT" panose="02070603080606020203" pitchFamily="18" charset="0"/>
              </a:rPr>
              <a:t>Rapid/dense </a:t>
            </a:r>
            <a:r>
              <a:rPr lang="en-US" sz="1600" dirty="0">
                <a:latin typeface="Bodoni MT" panose="02070603080606020203" pitchFamily="18" charset="0"/>
              </a:rPr>
              <a:t>data coverage</a:t>
            </a:r>
          </a:p>
          <a:p>
            <a:pPr marL="1066747" lvl="1" indent="-380981">
              <a:lnSpc>
                <a:spcPct val="150000"/>
              </a:lnSpc>
              <a:spcBef>
                <a:spcPts val="667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latin typeface="Bodoni MT" panose="02070603080606020203" pitchFamily="18" charset="0"/>
              </a:rPr>
              <a:t>Cost: </a:t>
            </a:r>
            <a:r>
              <a:rPr lang="en-US" sz="1600" dirty="0" smtClean="0">
                <a:latin typeface="Bodoni MT" panose="02070603080606020203" pitchFamily="18" charset="0"/>
              </a:rPr>
              <a:t>approximately $</a:t>
            </a:r>
            <a:r>
              <a:rPr lang="en-US" sz="1600" dirty="0">
                <a:latin typeface="Bodoni MT" panose="02070603080606020203" pitchFamily="18" charset="0"/>
              </a:rPr>
              <a:t>100/line km                                                  + $19,000 mobilization fee</a:t>
            </a:r>
          </a:p>
          <a:p>
            <a:pPr marL="685766" lvl="1" indent="0">
              <a:lnSpc>
                <a:spcPct val="150000"/>
              </a:lnSpc>
              <a:spcBef>
                <a:spcPts val="667"/>
              </a:spcBef>
              <a:buNone/>
            </a:pPr>
            <a:r>
              <a:rPr lang="en-US" sz="1600" dirty="0">
                <a:latin typeface="Bodoni MT" panose="02070603080606020203" pitchFamily="18" charset="0"/>
              </a:rPr>
              <a:t>       + Processing software fee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18011" y="4021912"/>
            <a:ext cx="2657076" cy="2325877"/>
            <a:chOff x="6444048" y="3883419"/>
            <a:chExt cx="2657076" cy="2325877"/>
          </a:xfrm>
        </p:grpSpPr>
        <p:grpSp>
          <p:nvGrpSpPr>
            <p:cNvPr id="4" name="Group 3"/>
            <p:cNvGrpSpPr/>
            <p:nvPr/>
          </p:nvGrpSpPr>
          <p:grpSpPr>
            <a:xfrm>
              <a:off x="6444048" y="3883419"/>
              <a:ext cx="2657076" cy="2325877"/>
              <a:chOff x="4953000" y="3495918"/>
              <a:chExt cx="1830539" cy="160859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953000" y="3495918"/>
                <a:ext cx="1830539" cy="1608592"/>
                <a:chOff x="4879157" y="3495918"/>
                <a:chExt cx="1830539" cy="1608592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879157" y="3495918"/>
                  <a:ext cx="1830539" cy="156421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0456" t="75683" r="28731" b="19446"/>
                <a:stretch/>
              </p:blipFill>
              <p:spPr>
                <a:xfrm rot="19812574">
                  <a:off x="6244190" y="4339447"/>
                  <a:ext cx="315335" cy="264694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216" t="89659" r="66698" b="2580"/>
                <a:stretch/>
              </p:blipFill>
              <p:spPr>
                <a:xfrm>
                  <a:off x="6140650" y="4924015"/>
                  <a:ext cx="569046" cy="180495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216" t="89659" r="66698" b="2580"/>
                <a:stretch/>
              </p:blipFill>
              <p:spPr>
                <a:xfrm rot="5400000">
                  <a:off x="6472435" y="4698429"/>
                  <a:ext cx="304800" cy="166243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216" t="89659" r="66698" b="2580"/>
                <a:stretch/>
              </p:blipFill>
              <p:spPr>
                <a:xfrm rot="3618997">
                  <a:off x="6535295" y="4616523"/>
                  <a:ext cx="76199" cy="50762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5017303" y="3528033"/>
                <a:ext cx="640852" cy="2909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67" dirty="0">
                    <a:latin typeface="Bodoni MT" panose="02070603080606020203" pitchFamily="18" charset="0"/>
                  </a:rPr>
                  <a:t>Flight line</a:t>
                </a:r>
              </a:p>
              <a:p>
                <a:pPr algn="ctr"/>
                <a:r>
                  <a:rPr lang="en-US" sz="1067" dirty="0">
                    <a:latin typeface="Bodoni MT" panose="02070603080606020203" pitchFamily="18" charset="0"/>
                  </a:rPr>
                  <a:t> map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444048" y="6049032"/>
              <a:ext cx="1831091" cy="1497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odoni MT" panose="02070603080606020203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3576726">
              <a:off x="8821427" y="5463109"/>
              <a:ext cx="287053" cy="1415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odoni MT" panose="02070603080606020203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47475" y="465615"/>
            <a:ext cx="303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doni MT" panose="02070603080606020203" pitchFamily="18" charset="0"/>
              </a:rPr>
              <a:t>Airborne Profiling Tool – </a:t>
            </a:r>
          </a:p>
          <a:p>
            <a:r>
              <a:rPr lang="en-US" b="1" dirty="0" smtClean="0">
                <a:latin typeface="Bodoni MT" panose="02070603080606020203" pitchFamily="18" charset="0"/>
              </a:rPr>
              <a:t>Helicopter TEM (HTEM)</a:t>
            </a:r>
            <a:endParaRPr lang="en-US" b="1" dirty="0">
              <a:latin typeface="Bodoni MT" panose="020706030806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8714" y="-25862"/>
            <a:ext cx="5194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Transient Electromagnetics - TEM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3611" t="9778" r="27361" b="10445"/>
          <a:stretch/>
        </p:blipFill>
        <p:spPr>
          <a:xfrm>
            <a:off x="558799" y="546100"/>
            <a:ext cx="3393659" cy="5829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91" y="550280"/>
            <a:ext cx="3354846" cy="5840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6" y="560927"/>
            <a:ext cx="3431596" cy="58296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5595" y="546100"/>
            <a:ext cx="4181348" cy="5833040"/>
            <a:chOff x="125595" y="546100"/>
            <a:chExt cx="4181348" cy="58330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3"/>
            <a:stretch/>
          </p:blipFill>
          <p:spPr>
            <a:xfrm>
              <a:off x="125595" y="546100"/>
              <a:ext cx="4181348" cy="583304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519598" y="3521979"/>
              <a:ext cx="151543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C15C6"/>
                  </a:solidFill>
                  <a:latin typeface="Bodoni MT" panose="02070603080606020203" pitchFamily="18" charset="0"/>
                </a:rPr>
                <a:t>Fill gaps between boreholes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334" y="5609438"/>
            <a:ext cx="8315006" cy="307777"/>
          </a:xfrm>
          <a:prstGeom prst="rect">
            <a:avLst/>
          </a:prstGeom>
          <a:solidFill>
            <a:srgbClr val="6ADF4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doni MT" panose="02070603080606020203" pitchFamily="18" charset="0"/>
              </a:rPr>
              <a:t>DENSER DATA COVERAGE than traditional borehole surveys, resulting in higher resolution maps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6952" y="1069234"/>
            <a:ext cx="2191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doni MT" panose="02070603080606020203" pitchFamily="18" charset="0"/>
              </a:rPr>
              <a:t>Borehole Mapping</a:t>
            </a:r>
            <a:endParaRPr lang="en-US" sz="1600" dirty="0">
              <a:latin typeface="Bodoni MT" panose="020706030806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0804" y="1069234"/>
            <a:ext cx="3521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Bodoni MT" panose="02070603080606020203" pitchFamily="18" charset="0"/>
              </a:rPr>
              <a:t>HTEM mapping</a:t>
            </a:r>
            <a:endParaRPr lang="en-US" sz="1600" dirty="0">
              <a:latin typeface="Bodoni MT" panose="020706030806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3771" y="165100"/>
            <a:ext cx="6352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MT" panose="02070603080606020203" pitchFamily="18" charset="0"/>
              </a:rPr>
              <a:t>HTEM : </a:t>
            </a:r>
            <a:r>
              <a:rPr lang="en-US" sz="2400" dirty="0" smtClean="0">
                <a:latin typeface="Bodoni MT" panose="02070603080606020203" pitchFamily="18" charset="0"/>
              </a:rPr>
              <a:t>Denmark Example</a:t>
            </a:r>
            <a:endParaRPr lang="en-US" sz="2400" dirty="0">
              <a:latin typeface="Bodoni MT" panose="02070603080606020203" pitchFamily="18" charset="0"/>
            </a:endParaRPr>
          </a:p>
          <a:p>
            <a:pPr algn="ctr"/>
            <a:r>
              <a:rPr lang="en-US" dirty="0">
                <a:latin typeface="Bodoni MT" panose="02070603080606020203" pitchFamily="18" charset="0"/>
              </a:rPr>
              <a:t>Borehole vs </a:t>
            </a:r>
            <a:r>
              <a:rPr lang="en-US" dirty="0" err="1">
                <a:latin typeface="Bodoni MT" panose="02070603080606020203" pitchFamily="18" charset="0"/>
              </a:rPr>
              <a:t>HTEM</a:t>
            </a:r>
            <a:r>
              <a:rPr lang="en-US" dirty="0">
                <a:latin typeface="Bodoni MT" panose="02070603080606020203" pitchFamily="18" charset="0"/>
              </a:rPr>
              <a:t> </a:t>
            </a:r>
            <a:r>
              <a:rPr lang="en-US" dirty="0" smtClean="0">
                <a:latin typeface="Bodoni MT" panose="02070603080606020203" pitchFamily="18" charset="0"/>
              </a:rPr>
              <a:t>Survey</a:t>
            </a:r>
            <a:endParaRPr lang="en-US" dirty="0">
              <a:latin typeface="Bodoni MT" panose="020706030806060202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18" y="1346233"/>
            <a:ext cx="7941322" cy="40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67" y="3402095"/>
            <a:ext cx="4622390" cy="2811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1355" y="3063541"/>
            <a:ext cx="407740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Aquifer Mapping – Nebraska (USGS)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00" t="26667" r="4305" b="52411"/>
          <a:stretch/>
        </p:blipFill>
        <p:spPr>
          <a:xfrm>
            <a:off x="38100" y="850014"/>
            <a:ext cx="8961840" cy="1719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1536" t="88879" r="35486"/>
          <a:stretch/>
        </p:blipFill>
        <p:spPr>
          <a:xfrm>
            <a:off x="3424687" y="2569221"/>
            <a:ext cx="2414857" cy="424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6038" y="0"/>
            <a:ext cx="6352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MT" panose="02070603080606020203" pitchFamily="18" charset="0"/>
              </a:rPr>
              <a:t>HTEM </a:t>
            </a:r>
            <a:r>
              <a:rPr lang="en-US" sz="2400" dirty="0" smtClean="0">
                <a:latin typeface="Bodoni MT" panose="02070603080606020203" pitchFamily="18" charset="0"/>
              </a:rPr>
              <a:t>Examples</a:t>
            </a:r>
            <a:endParaRPr lang="en-US" sz="2400" dirty="0">
              <a:latin typeface="Bodoni MT" panose="020706030806060202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3088" y="625140"/>
            <a:ext cx="407740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Aquifer Mapping – Denmark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214379" y="2557372"/>
            <a:ext cx="1505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ea typeface="Calibri" panose="020F0502020204030204" pitchFamily="34" charset="0"/>
              </a:rPr>
              <a:t>Jørgensen</a:t>
            </a:r>
            <a:r>
              <a:rPr lang="en-US" sz="1200" dirty="0">
                <a:ea typeface="Calibri" panose="020F0502020204030204" pitchFamily="34" charset="0"/>
              </a:rPr>
              <a:t> et al.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80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81"/>
    </mc:Choice>
    <mc:Fallback xmlns="">
      <p:transition spd="slow" advTm="15868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4A27"/>
      </a:accent1>
      <a:accent2>
        <a:srgbClr val="13294B"/>
      </a:accent2>
      <a:accent3>
        <a:srgbClr val="A5A5A5"/>
      </a:accent3>
      <a:accent4>
        <a:srgbClr val="70737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 slides_Dec 2017" id="{1CD2BC9D-0CFA-4F48-B0B9-B0C5A0FAFD00}" vid="{41EE3BAB-881C-4AA8-BECA-339C5CF161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D4DA7BA09289459522F532510F5BE7" ma:contentTypeVersion="2" ma:contentTypeDescription="Create a new document." ma:contentTypeScope="" ma:versionID="65ad400342126e7ddbef658511de3fed">
  <xsd:schema xmlns:xsd="http://www.w3.org/2001/XMLSchema" xmlns:xs="http://www.w3.org/2001/XMLSchema" xmlns:p="http://schemas.microsoft.com/office/2006/metadata/properties" xmlns:ns1="http://schemas.microsoft.com/sharepoint/v3" xmlns:ns2="b01f135d-402c-4932-8468-dae07df2de47" targetNamespace="http://schemas.microsoft.com/office/2006/metadata/properties" ma:root="true" ma:fieldsID="863d94d1d621e990909d6ffa3de6081a" ns1:_="" ns2:_="">
    <xsd:import namespace="http://schemas.microsoft.com/sharepoint/v3"/>
    <xsd:import namespace="b01f135d-402c-4932-8468-dae07df2de4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1f135d-402c-4932-8468-dae07df2de47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b01f135d-402c-4932-8468-dae07df2de47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151DD0F-4781-4BFC-9195-953724E5BD0E}"/>
</file>

<file path=customXml/itemProps2.xml><?xml version="1.0" encoding="utf-8"?>
<ds:datastoreItem xmlns:ds="http://schemas.openxmlformats.org/officeDocument/2006/customXml" ds:itemID="{6DDC2C48-D08C-4638-AA2C-E34DACB96CB4}"/>
</file>

<file path=customXml/itemProps3.xml><?xml version="1.0" encoding="utf-8"?>
<ds:datastoreItem xmlns:ds="http://schemas.openxmlformats.org/officeDocument/2006/customXml" ds:itemID="{EAA5AD64-3C34-40DC-8D5D-E134D9716F15}"/>
</file>

<file path=docProps/app.xml><?xml version="1.0" encoding="utf-8"?>
<Properties xmlns="http://schemas.openxmlformats.org/officeDocument/2006/extended-properties" xmlns:vt="http://schemas.openxmlformats.org/officeDocument/2006/docPropsVTypes">
  <Template>PRI slide template</Template>
  <TotalTime>3588</TotalTime>
  <Words>579</Words>
  <Application>Microsoft Office PowerPoint</Application>
  <PresentationFormat>On-screen Show (4:3)</PresentationFormat>
  <Paragraphs>145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Bodoni MT</vt:lpstr>
      <vt:lpstr>Calibri</vt:lpstr>
      <vt:lpstr>Corbel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Barker, Tricia L</dc:creator>
  <cp:lastModifiedBy>Thomason, Jason F</cp:lastModifiedBy>
  <cp:revision>180</cp:revision>
  <cp:lastPrinted>2016-12-01T19:19:14Z</cp:lastPrinted>
  <dcterms:created xsi:type="dcterms:W3CDTF">2018-01-22T16:22:53Z</dcterms:created>
  <dcterms:modified xsi:type="dcterms:W3CDTF">2018-04-02T18:20:11Z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0x01010072D4DA7BA09289459522F532510F5BE7</vt:lpwstr>
  </property>
</Properties>
</file>